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8"/>
  </p:sldMasterIdLst>
  <p:sldIdLst>
    <p:sldId id="256" r:id="rId9"/>
    <p:sldId id="257" r:id="rId10"/>
    <p:sldId id="258" r:id="rId11"/>
    <p:sldId id="269" r:id="rId12"/>
    <p:sldId id="259" r:id="rId13"/>
    <p:sldId id="267" r:id="rId14"/>
    <p:sldId id="274" r:id="rId15"/>
    <p:sldId id="272" r:id="rId16"/>
    <p:sldId id="273" r:id="rId17"/>
    <p:sldId id="268" r:id="rId18"/>
    <p:sldId id="264" r:id="rId19"/>
    <p:sldId id="260" r:id="rId20"/>
    <p:sldId id="265" r:id="rId21"/>
    <p:sldId id="266" r:id="rId22"/>
    <p:sldId id="261" r:id="rId23"/>
    <p:sldId id="262" r:id="rId24"/>
    <p:sldId id="263" r:id="rId25"/>
    <p:sldId id="270" r:id="rId26"/>
    <p:sldId id="271" r:id="rId27"/>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1.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customXml" Target="../customXml/item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B336E-FD81-49ED-A9DC-D43BD92F0F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B648DAE6-E2A8-4EE1-9EC6-233EC852B8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F1ADD314-D47D-4D39-A8BE-68BDA8FAD0C0}"/>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5" name="Footer Placeholder 4">
            <a:extLst>
              <a:ext uri="{FF2B5EF4-FFF2-40B4-BE49-F238E27FC236}">
                <a16:creationId xmlns:a16="http://schemas.microsoft.com/office/drawing/2014/main" id="{714A5880-19F7-4F08-A54C-B26B474CC35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0E4C1DF9-F12A-4161-9C6F-7D0144B6195D}"/>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2785179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63290-826F-408A-AB40-62208055989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CE64A7F-3E13-4436-8FBE-BF46DB1031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54FFE154-20EB-4017-AC9F-094A3CDC4549}"/>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5" name="Footer Placeholder 4">
            <a:extLst>
              <a:ext uri="{FF2B5EF4-FFF2-40B4-BE49-F238E27FC236}">
                <a16:creationId xmlns:a16="http://schemas.microsoft.com/office/drawing/2014/main" id="{CA277453-1B78-4E4F-A2CE-2E7A026AD213}"/>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5A0407F-8D2B-4E16-9356-6EF7F1BB70BE}"/>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1723658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FA108-2EDC-4C71-A970-40C6BE83C6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9D1B614-1C5F-4ACE-8687-5940DD0F7F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87B245-FDEF-436E-AF0A-4096779C0411}"/>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5" name="Footer Placeholder 4">
            <a:extLst>
              <a:ext uri="{FF2B5EF4-FFF2-40B4-BE49-F238E27FC236}">
                <a16:creationId xmlns:a16="http://schemas.microsoft.com/office/drawing/2014/main" id="{863817DE-6CA9-4653-8F35-FE139076C5B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A5397C1-D258-4E18-A422-0B6A78CE45B7}"/>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4218987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39105-F9A1-44F5-8D28-DE5C2154A787}"/>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F6EE506-F84A-47F0-9AB4-F969C78B93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9B488FD5-4E4D-48E4-87C8-721B7765DA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99395383-A56D-412C-A099-7AD491853E31}"/>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6" name="Footer Placeholder 5">
            <a:extLst>
              <a:ext uri="{FF2B5EF4-FFF2-40B4-BE49-F238E27FC236}">
                <a16:creationId xmlns:a16="http://schemas.microsoft.com/office/drawing/2014/main" id="{9F58A6C8-1153-482E-87AC-3F214A2DC4E9}"/>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BA381CF5-6108-455E-B0B3-2E0F7BF74D74}"/>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190525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2B29E-64CA-43D6-B098-9C6EDC57DFF7}"/>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3B83EA06-9200-4615-8F22-8367568A48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BDE1F6-1917-4DDA-B6D8-0F22A683EA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8A31C28F-C768-42D7-A388-B8C34D8968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A3E7C6-2173-4992-9386-438062C37F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0F48E0AA-51CE-4D45-ADBD-C14C92C4FE39}"/>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8" name="Footer Placeholder 7">
            <a:extLst>
              <a:ext uri="{FF2B5EF4-FFF2-40B4-BE49-F238E27FC236}">
                <a16:creationId xmlns:a16="http://schemas.microsoft.com/office/drawing/2014/main" id="{85A561F3-8773-4F0A-8E9A-71C3A946DFBF}"/>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E2E000E1-D905-42AA-BA5F-7B9A8A7381EA}"/>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375454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76D87-5AC3-4555-B66B-10A548A80E71}"/>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05904580-456F-4FF1-A944-2C679E1A541C}"/>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4" name="Footer Placeholder 3">
            <a:extLst>
              <a:ext uri="{FF2B5EF4-FFF2-40B4-BE49-F238E27FC236}">
                <a16:creationId xmlns:a16="http://schemas.microsoft.com/office/drawing/2014/main" id="{E9B0BBC4-246B-44AA-A893-9D79D1641E4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BAD383D6-7F85-4E8B-99A8-1527EE28605D}"/>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2255679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44CC01-20C1-460D-A973-0C56DF352290}"/>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3" name="Footer Placeholder 2">
            <a:extLst>
              <a:ext uri="{FF2B5EF4-FFF2-40B4-BE49-F238E27FC236}">
                <a16:creationId xmlns:a16="http://schemas.microsoft.com/office/drawing/2014/main" id="{4FAE492F-10AC-4925-A5D9-9945CCAF4D99}"/>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0A11D9BD-BA8B-4DB4-8483-C954561D70DF}"/>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3715170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D1329-3E79-4BBC-929C-B27C44CA96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C68BEA3-E897-4CA2-80CA-2C68F3F4DE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0CBF5564-6F01-4B69-BD37-EEB969D4CB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B108D7-F142-48E0-8DC2-2EBA78D22271}"/>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6" name="Footer Placeholder 5">
            <a:extLst>
              <a:ext uri="{FF2B5EF4-FFF2-40B4-BE49-F238E27FC236}">
                <a16:creationId xmlns:a16="http://schemas.microsoft.com/office/drawing/2014/main" id="{ED1B4CA7-2949-429D-9B0C-105C09B4873B}"/>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348C01C-19F7-4CCB-BF06-6A6B1B47134E}"/>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1611150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4D959-D184-4493-A7E4-5ACA5BF17B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46661210-6CB0-4486-9A17-47DAA449E0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528887B9-1A3F-42C1-933F-2F5253E5FC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906871-540D-4750-996E-A559F845D0EC}"/>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6" name="Footer Placeholder 5">
            <a:extLst>
              <a:ext uri="{FF2B5EF4-FFF2-40B4-BE49-F238E27FC236}">
                <a16:creationId xmlns:a16="http://schemas.microsoft.com/office/drawing/2014/main" id="{37FC5687-6F34-45F4-812B-6DD196EF769E}"/>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46208062-A972-4E99-9098-5FE7F8020528}"/>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647197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E7F28-F0CB-4CC1-8305-503D1DF6EC03}"/>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A017CA0D-777F-43F8-ABA5-26769433F5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7B3CD40-6447-4F51-AEB9-46FE105C3618}"/>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5" name="Footer Placeholder 4">
            <a:extLst>
              <a:ext uri="{FF2B5EF4-FFF2-40B4-BE49-F238E27FC236}">
                <a16:creationId xmlns:a16="http://schemas.microsoft.com/office/drawing/2014/main" id="{2F3440BF-F0D1-4F55-8A0C-8FDCD246615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E06803D4-BDF2-46C2-B2DC-E57707091141}"/>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1633802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FE2CC2-6E68-4C74-8608-D6CD82EFBD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B8984188-1A1E-48A1-BFB9-31CA6B7609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4A2D3AD-D4CA-4846-BD08-8E5C7632BCDB}"/>
              </a:ext>
            </a:extLst>
          </p:cNvPr>
          <p:cNvSpPr>
            <a:spLocks noGrp="1"/>
          </p:cNvSpPr>
          <p:nvPr>
            <p:ph type="dt" sz="half" idx="10"/>
          </p:nvPr>
        </p:nvSpPr>
        <p:spPr/>
        <p:txBody>
          <a:bodyPr/>
          <a:lstStyle/>
          <a:p>
            <a:fld id="{BEEC5A5A-C34E-462D-A18F-97AFFCCC6197}" type="datetimeFigureOut">
              <a:rPr lang="en-NL" smtClean="0"/>
              <a:t>04/08/2023</a:t>
            </a:fld>
            <a:endParaRPr lang="en-NL"/>
          </a:p>
        </p:txBody>
      </p:sp>
      <p:sp>
        <p:nvSpPr>
          <p:cNvPr id="5" name="Footer Placeholder 4">
            <a:extLst>
              <a:ext uri="{FF2B5EF4-FFF2-40B4-BE49-F238E27FC236}">
                <a16:creationId xmlns:a16="http://schemas.microsoft.com/office/drawing/2014/main" id="{0BF5E457-45C9-4079-B7A7-BCF24CDDECA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4D9969FF-369E-4A81-AF91-859D7B350CF5}"/>
              </a:ext>
            </a:extLst>
          </p:cNvPr>
          <p:cNvSpPr>
            <a:spLocks noGrp="1"/>
          </p:cNvSpPr>
          <p:nvPr>
            <p:ph type="sldNum" sz="quarter" idx="12"/>
          </p:nvPr>
        </p:nvSpPr>
        <p:spPr/>
        <p:txBody>
          <a:bodyPr/>
          <a:lstStyle/>
          <a:p>
            <a:fld id="{5AEC89D8-36C3-40BD-BBB3-9AD7F891C9FD}" type="slidenum">
              <a:rPr lang="en-NL" smtClean="0"/>
              <a:t>‹nr.›</a:t>
            </a:fld>
            <a:endParaRPr lang="en-NL"/>
          </a:p>
        </p:txBody>
      </p:sp>
    </p:spTree>
    <p:extLst>
      <p:ext uri="{BB962C8B-B14F-4D97-AF65-F5344CB8AC3E}">
        <p14:creationId xmlns:p14="http://schemas.microsoft.com/office/powerpoint/2010/main" val="3805919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6A4ADC-DF16-421E-BF29-B8915D6243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E8845EF3-C534-4AAE-816B-DF4759163F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F17F95AB-5FC2-4590-B1EB-974D77F227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EC5A5A-C34E-462D-A18F-97AFFCCC6197}" type="datetimeFigureOut">
              <a:rPr lang="en-NL" smtClean="0"/>
              <a:t>04/08/2023</a:t>
            </a:fld>
            <a:endParaRPr lang="en-NL"/>
          </a:p>
        </p:txBody>
      </p:sp>
      <p:sp>
        <p:nvSpPr>
          <p:cNvPr id="5" name="Footer Placeholder 4">
            <a:extLst>
              <a:ext uri="{FF2B5EF4-FFF2-40B4-BE49-F238E27FC236}">
                <a16:creationId xmlns:a16="http://schemas.microsoft.com/office/drawing/2014/main" id="{1C015FEB-90C8-4B95-A2AB-450FD31914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E54399B8-9A83-4171-8FF9-9ABFDD848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EC89D8-36C3-40BD-BBB3-9AD7F891C9FD}" type="slidenum">
              <a:rPr lang="en-NL" smtClean="0"/>
              <a:t>‹nr.›</a:t>
            </a:fld>
            <a:endParaRPr lang="en-NL"/>
          </a:p>
        </p:txBody>
      </p:sp>
    </p:spTree>
    <p:extLst>
      <p:ext uri="{BB962C8B-B14F-4D97-AF65-F5344CB8AC3E}">
        <p14:creationId xmlns:p14="http://schemas.microsoft.com/office/powerpoint/2010/main" val="4198397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5.xml"/><Relationship Id="rId1" Type="http://schemas.openxmlformats.org/officeDocument/2006/relationships/customXml" Target="../../customXml/item6.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5haS79Y7VJk"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www.topdogtrainingen-nederland.nl/" TargetMode="External"/><Relationship Id="rId2" Type="http://schemas.openxmlformats.org/officeDocument/2006/relationships/hyperlink" Target="http://www.nieuwvossenberg.nl/" TargetMode="External"/><Relationship Id="rId1" Type="http://schemas.openxmlformats.org/officeDocument/2006/relationships/slideLayout" Target="../slideLayouts/slideLayout1.xml"/><Relationship Id="rId5" Type="http://schemas.openxmlformats.org/officeDocument/2006/relationships/hyperlink" Target="http://www.aaizoo.nl/" TargetMode="External"/><Relationship Id="rId4" Type="http://schemas.openxmlformats.org/officeDocument/2006/relationships/hyperlink" Target="http://www.aairegister.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buitenshuis, hemel, gras, hond&#10;&#10;Automatisch gegenereerde beschrijving">
            <a:extLst>
              <a:ext uri="{FF2B5EF4-FFF2-40B4-BE49-F238E27FC236}">
                <a16:creationId xmlns:a16="http://schemas.microsoft.com/office/drawing/2014/main" id="{86B1AFAD-6590-6ABD-9586-2990737684DE}"/>
              </a:ext>
            </a:extLst>
          </p:cNvPr>
          <p:cNvPicPr>
            <a:picLocks noChangeAspect="1"/>
          </p:cNvPicPr>
          <p:nvPr/>
        </p:nvPicPr>
        <p:blipFill>
          <a:blip r:embed="rId4">
            <a:alphaModFix amt="25000"/>
            <a:extLst>
              <a:ext uri="{28A0092B-C50C-407E-A947-70E740481C1C}">
                <a14:useLocalDpi xmlns:a14="http://schemas.microsoft.com/office/drawing/2010/main" val="0"/>
              </a:ext>
            </a:extLst>
          </a:blip>
          <a:stretch>
            <a:fillRect/>
          </a:stretch>
        </p:blipFill>
        <p:spPr>
          <a:xfrm>
            <a:off x="1694207" y="1276350"/>
            <a:ext cx="9127435" cy="6858000"/>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2A6B90DD-BA89-4337-896E-540FCED760B8}"/>
              </a:ext>
            </a:extLst>
          </p:cNvPr>
          <p:cNvSpPr>
            <a:spLocks noGrp="1"/>
          </p:cNvSpPr>
          <p:nvPr>
            <p:ph type="ctrTitle"/>
          </p:nvPr>
        </p:nvSpPr>
        <p:spPr>
          <a:xfrm>
            <a:off x="1524000" y="1122362"/>
            <a:ext cx="9144000" cy="2649537"/>
          </a:xfrm>
        </p:spPr>
        <p:txBody>
          <a:bodyPr>
            <a:normAutofit/>
          </a:bodyPr>
          <a:lstStyle/>
          <a:p>
            <a:r>
              <a:rPr lang="nl-NL" b="1" dirty="0"/>
              <a:t>TOPDOG</a:t>
            </a:r>
            <a:br>
              <a:rPr lang="nl-NL" b="1" dirty="0"/>
            </a:br>
            <a:r>
              <a:rPr lang="nl-NL" b="1" dirty="0"/>
              <a:t>Sociale vaardigheidstraining</a:t>
            </a:r>
            <a:r>
              <a:rPr lang="nl-NL" dirty="0"/>
              <a:t>	</a:t>
            </a:r>
            <a:endParaRPr lang="en-NL" dirty="0"/>
          </a:p>
        </p:txBody>
      </p:sp>
      <p:sp>
        <p:nvSpPr>
          <p:cNvPr id="3" name="Subtitle 2">
            <a:extLst>
              <a:ext uri="{FF2B5EF4-FFF2-40B4-BE49-F238E27FC236}">
                <a16:creationId xmlns:a16="http://schemas.microsoft.com/office/drawing/2014/main" id="{00AB0E88-40C3-4006-A246-6110D4122851}"/>
              </a:ext>
            </a:extLst>
          </p:cNvPr>
          <p:cNvSpPr>
            <a:spLocks noGrp="1"/>
          </p:cNvSpPr>
          <p:nvPr>
            <p:ph type="subTitle" idx="1"/>
          </p:nvPr>
        </p:nvSpPr>
        <p:spPr/>
        <p:txBody>
          <a:bodyPr>
            <a:normAutofit/>
          </a:bodyPr>
          <a:lstStyle/>
          <a:p>
            <a:r>
              <a:rPr lang="nl-NL"/>
              <a:t>Lid van PR</a:t>
            </a:r>
            <a:endParaRPr lang="nl-NL" dirty="0"/>
          </a:p>
        </p:txBody>
      </p:sp>
    </p:spTree>
    <p:custDataLst>
      <p:custData r:id="rId1"/>
      <p:custData r:id="rId2"/>
    </p:custDataLst>
    <p:extLst>
      <p:ext uri="{BB962C8B-B14F-4D97-AF65-F5344CB8AC3E}">
        <p14:creationId xmlns:p14="http://schemas.microsoft.com/office/powerpoint/2010/main" val="1252391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A0CCFF-8A1C-869D-58D1-8A672232F6F2}"/>
              </a:ext>
            </a:extLst>
          </p:cNvPr>
          <p:cNvSpPr>
            <a:spLocks noGrp="1"/>
          </p:cNvSpPr>
          <p:nvPr>
            <p:ph type="ctrTitle"/>
          </p:nvPr>
        </p:nvSpPr>
        <p:spPr>
          <a:xfrm>
            <a:off x="1524000" y="799306"/>
            <a:ext cx="9144000" cy="992187"/>
          </a:xfrm>
        </p:spPr>
        <p:txBody>
          <a:bodyPr>
            <a:normAutofit/>
          </a:bodyPr>
          <a:lstStyle/>
          <a:p>
            <a:r>
              <a:rPr lang="nl-NL" sz="5400" b="1" dirty="0"/>
              <a:t>Wat is TOPDOG?</a:t>
            </a:r>
          </a:p>
        </p:txBody>
      </p:sp>
      <p:sp>
        <p:nvSpPr>
          <p:cNvPr id="3" name="Ondertitel 2">
            <a:extLst>
              <a:ext uri="{FF2B5EF4-FFF2-40B4-BE49-F238E27FC236}">
                <a16:creationId xmlns:a16="http://schemas.microsoft.com/office/drawing/2014/main" id="{4B36A8E2-27BE-2882-C791-FB3B987B637B}"/>
              </a:ext>
            </a:extLst>
          </p:cNvPr>
          <p:cNvSpPr>
            <a:spLocks noGrp="1"/>
          </p:cNvSpPr>
          <p:nvPr>
            <p:ph type="subTitle" idx="1"/>
          </p:nvPr>
        </p:nvSpPr>
        <p:spPr>
          <a:xfrm>
            <a:off x="871537" y="1704975"/>
            <a:ext cx="10448925" cy="3448050"/>
          </a:xfrm>
        </p:spPr>
        <p:txBody>
          <a:bodyPr>
            <a:noAutofit/>
          </a:bodyPr>
          <a:lstStyle/>
          <a:p>
            <a:r>
              <a:rPr lang="nl-NL" dirty="0">
                <a:solidFill>
                  <a:srgbClr val="777777"/>
                </a:solidFill>
                <a:latin typeface="Lato" panose="020F0502020204030203" pitchFamily="34" charset="0"/>
              </a:rPr>
              <a:t>Sociale Vaardigheidst</a:t>
            </a:r>
            <a:r>
              <a:rPr lang="nl-NL" b="0" i="0" dirty="0">
                <a:solidFill>
                  <a:srgbClr val="777777"/>
                </a:solidFill>
                <a:effectLst/>
                <a:latin typeface="Lato" panose="020F0502020204030203" pitchFamily="34" charset="0"/>
              </a:rPr>
              <a:t>raining </a:t>
            </a:r>
          </a:p>
          <a:p>
            <a:pPr marL="342900" indent="-342900">
              <a:buFontTx/>
              <a:buChar char="-"/>
            </a:pPr>
            <a:r>
              <a:rPr lang="nl-NL" b="0" i="0" dirty="0">
                <a:solidFill>
                  <a:srgbClr val="777777"/>
                </a:solidFill>
                <a:effectLst/>
                <a:latin typeface="Lato" panose="020F0502020204030203" pitchFamily="34" charset="0"/>
              </a:rPr>
              <a:t>Zelfvertrouwen</a:t>
            </a:r>
          </a:p>
          <a:p>
            <a:pPr marL="342900" indent="-342900">
              <a:buFontTx/>
              <a:buChar char="-"/>
            </a:pPr>
            <a:r>
              <a:rPr lang="nl-NL" dirty="0">
                <a:solidFill>
                  <a:srgbClr val="777777"/>
                </a:solidFill>
                <a:latin typeface="Lato" panose="020F0502020204030203" pitchFamily="34" charset="0"/>
              </a:rPr>
              <a:t>Z</a:t>
            </a:r>
            <a:r>
              <a:rPr lang="nl-NL" b="0" i="0" dirty="0">
                <a:solidFill>
                  <a:srgbClr val="777777"/>
                </a:solidFill>
                <a:effectLst/>
                <a:latin typeface="Lato" panose="020F0502020204030203" pitchFamily="34" charset="0"/>
              </a:rPr>
              <a:t>elfbeheersing </a:t>
            </a:r>
          </a:p>
          <a:p>
            <a:pPr marL="342900" indent="-342900">
              <a:buFontTx/>
              <a:buChar char="-"/>
            </a:pPr>
            <a:r>
              <a:rPr lang="nl-NL" dirty="0">
                <a:solidFill>
                  <a:srgbClr val="777777"/>
                </a:solidFill>
                <a:latin typeface="Lato" panose="020F0502020204030203" pitchFamily="34" charset="0"/>
              </a:rPr>
              <a:t>W</a:t>
            </a:r>
            <a:r>
              <a:rPr lang="nl-NL" b="0" i="0" dirty="0">
                <a:solidFill>
                  <a:srgbClr val="777777"/>
                </a:solidFill>
                <a:effectLst/>
                <a:latin typeface="Lato" panose="020F0502020204030203" pitchFamily="34" charset="0"/>
              </a:rPr>
              <a:t>eerbaarheid </a:t>
            </a:r>
          </a:p>
          <a:p>
            <a:pPr marL="342900" indent="-342900">
              <a:buFontTx/>
              <a:buChar char="-"/>
            </a:pPr>
            <a:r>
              <a:rPr lang="nl-NL" b="0" i="0" dirty="0">
                <a:solidFill>
                  <a:srgbClr val="777777"/>
                </a:solidFill>
                <a:effectLst/>
                <a:latin typeface="Lato" panose="020F0502020204030203" pitchFamily="34" charset="0"/>
              </a:rPr>
              <a:t>hond als assistent/ gids</a:t>
            </a:r>
          </a:p>
          <a:p>
            <a:br>
              <a:rPr lang="nl-NL" dirty="0"/>
            </a:br>
            <a:r>
              <a:rPr lang="nl-NL" dirty="0">
                <a:solidFill>
                  <a:srgbClr val="777777"/>
                </a:solidFill>
                <a:latin typeface="Lato" panose="020F0502020204030203" pitchFamily="34" charset="0"/>
              </a:rPr>
              <a:t>D</a:t>
            </a:r>
            <a:r>
              <a:rPr lang="nl-NL" b="0" i="0" dirty="0">
                <a:solidFill>
                  <a:srgbClr val="777777"/>
                </a:solidFill>
                <a:effectLst/>
                <a:latin typeface="Lato" panose="020F0502020204030203" pitchFamily="34" charset="0"/>
              </a:rPr>
              <a:t>e deelnemer leert een hond begeleiden en leiding geven door gebruik te maken van hondentaal en hondengedragsregels. </a:t>
            </a:r>
          </a:p>
          <a:p>
            <a:r>
              <a:rPr lang="nl-NL" b="0" i="0" dirty="0">
                <a:solidFill>
                  <a:srgbClr val="777777"/>
                </a:solidFill>
                <a:effectLst/>
                <a:latin typeface="Lato" panose="020F0502020204030203" pitchFamily="34" charset="0"/>
              </a:rPr>
              <a:t>Wanneer de deelnemer dit goed kan is hij een “hondenfluisteraar”. </a:t>
            </a:r>
          </a:p>
          <a:p>
            <a:r>
              <a:rPr lang="nl-NL" b="0" i="0" dirty="0">
                <a:solidFill>
                  <a:srgbClr val="777777"/>
                </a:solidFill>
                <a:effectLst/>
                <a:latin typeface="Lato" panose="020F0502020204030203" pitchFamily="34" charset="0"/>
              </a:rPr>
              <a:t>Meestal lukt het daarna ook, heel veel effectiever met mensen om te gaan. </a:t>
            </a:r>
          </a:p>
          <a:p>
            <a:r>
              <a:rPr lang="nl-NL" b="0" i="0" dirty="0">
                <a:solidFill>
                  <a:srgbClr val="777777"/>
                </a:solidFill>
                <a:effectLst/>
                <a:latin typeface="Lato" panose="020F0502020204030203" pitchFamily="34" charset="0"/>
              </a:rPr>
              <a:t>De deelnemer durft meer en wordt minder snel onzeker, angstig en/of boos.</a:t>
            </a:r>
            <a:endParaRPr lang="nl-NL" dirty="0"/>
          </a:p>
        </p:txBody>
      </p:sp>
    </p:spTree>
    <p:extLst>
      <p:ext uri="{BB962C8B-B14F-4D97-AF65-F5344CB8AC3E}">
        <p14:creationId xmlns:p14="http://schemas.microsoft.com/office/powerpoint/2010/main" val="4060956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Voorbeeld van afbeelding">
            <a:extLst>
              <a:ext uri="{FF2B5EF4-FFF2-40B4-BE49-F238E27FC236}">
                <a16:creationId xmlns:a16="http://schemas.microsoft.com/office/drawing/2014/main" id="{E7A15239-9203-F381-6F3C-5DFF46CC5E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33" y="2506681"/>
            <a:ext cx="3832363" cy="2196598"/>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A840F067-443D-0A62-9D62-1A83D55431E3}"/>
              </a:ext>
            </a:extLst>
          </p:cNvPr>
          <p:cNvSpPr>
            <a:spLocks noGrp="1"/>
          </p:cNvSpPr>
          <p:nvPr>
            <p:ph type="ctrTitle"/>
          </p:nvPr>
        </p:nvSpPr>
        <p:spPr>
          <a:xfrm>
            <a:off x="1524000" y="1122363"/>
            <a:ext cx="9144000" cy="1296987"/>
          </a:xfrm>
        </p:spPr>
        <p:txBody>
          <a:bodyPr>
            <a:normAutofit/>
          </a:bodyPr>
          <a:lstStyle/>
          <a:p>
            <a:r>
              <a:rPr lang="nl-NL" sz="5400" b="1" dirty="0"/>
              <a:t>Voor wie is TOPDOG?</a:t>
            </a:r>
          </a:p>
        </p:txBody>
      </p:sp>
      <p:sp>
        <p:nvSpPr>
          <p:cNvPr id="3" name="Ondertitel 2">
            <a:extLst>
              <a:ext uri="{FF2B5EF4-FFF2-40B4-BE49-F238E27FC236}">
                <a16:creationId xmlns:a16="http://schemas.microsoft.com/office/drawing/2014/main" id="{B7CD0B46-6877-001C-94D2-BA278488F8F3}"/>
              </a:ext>
            </a:extLst>
          </p:cNvPr>
          <p:cNvSpPr>
            <a:spLocks noGrp="1"/>
          </p:cNvSpPr>
          <p:nvPr>
            <p:ph type="subTitle" idx="1"/>
          </p:nvPr>
        </p:nvSpPr>
        <p:spPr>
          <a:xfrm>
            <a:off x="1524000" y="3057525"/>
            <a:ext cx="9144000" cy="2200275"/>
          </a:xfrm>
        </p:spPr>
        <p:txBody>
          <a:bodyPr>
            <a:noAutofit/>
          </a:bodyPr>
          <a:lstStyle/>
          <a:p>
            <a:pPr marL="342900" indent="-342900">
              <a:buFontTx/>
              <a:buChar char="-"/>
            </a:pPr>
            <a:r>
              <a:rPr lang="nl-NL" dirty="0">
                <a:solidFill>
                  <a:srgbClr val="777777"/>
                </a:solidFill>
                <a:latin typeface="Lato" panose="020F0502020204030203" pitchFamily="34" charset="0"/>
              </a:rPr>
              <a:t>K</a:t>
            </a:r>
            <a:r>
              <a:rPr lang="nl-NL" dirty="0">
                <a:solidFill>
                  <a:srgbClr val="777777"/>
                </a:solidFill>
                <a:effectLst/>
                <a:latin typeface="Lato" panose="020F0502020204030203" pitchFamily="34" charset="0"/>
              </a:rPr>
              <a:t>inderen, </a:t>
            </a:r>
          </a:p>
          <a:p>
            <a:pPr marL="342900" indent="-342900">
              <a:buFontTx/>
              <a:buChar char="-"/>
            </a:pPr>
            <a:r>
              <a:rPr lang="nl-NL" dirty="0">
                <a:solidFill>
                  <a:srgbClr val="777777"/>
                </a:solidFill>
                <a:effectLst/>
                <a:latin typeface="Lato" panose="020F0502020204030203" pitchFamily="34" charset="0"/>
              </a:rPr>
              <a:t>Jongeren,</a:t>
            </a:r>
          </a:p>
          <a:p>
            <a:pPr marL="342900" indent="-342900">
              <a:buFontTx/>
              <a:buChar char="-"/>
            </a:pPr>
            <a:r>
              <a:rPr lang="nl-NL" dirty="0">
                <a:solidFill>
                  <a:srgbClr val="777777"/>
                </a:solidFill>
                <a:effectLst/>
                <a:latin typeface="Lato" panose="020F0502020204030203" pitchFamily="34" charset="0"/>
              </a:rPr>
              <a:t>Jongvolwassenen</a:t>
            </a:r>
          </a:p>
          <a:p>
            <a:pPr marL="342900" indent="-342900">
              <a:buFontTx/>
              <a:buChar char="-"/>
            </a:pPr>
            <a:endParaRPr lang="nl-NL" dirty="0">
              <a:solidFill>
                <a:srgbClr val="777777"/>
              </a:solidFill>
              <a:effectLst/>
              <a:latin typeface="Lato" panose="020F0502020204030203" pitchFamily="34" charset="0"/>
            </a:endParaRPr>
          </a:p>
          <a:p>
            <a:r>
              <a:rPr lang="nl-NL" dirty="0">
                <a:solidFill>
                  <a:srgbClr val="777777"/>
                </a:solidFill>
                <a:effectLst/>
                <a:latin typeface="Lato" panose="020F0502020204030203" pitchFamily="34" charset="0"/>
              </a:rPr>
              <a:t>De deelnemer(s) houden meer van doen dan van praten. </a:t>
            </a:r>
            <a:br>
              <a:rPr lang="nl-NL" dirty="0">
                <a:solidFill>
                  <a:srgbClr val="777777"/>
                </a:solidFill>
                <a:effectLst/>
                <a:latin typeface="Lato" panose="020F0502020204030203" pitchFamily="34" charset="0"/>
              </a:rPr>
            </a:br>
            <a:r>
              <a:rPr lang="nl-NL" dirty="0">
                <a:solidFill>
                  <a:srgbClr val="777777"/>
                </a:solidFill>
                <a:effectLst/>
                <a:latin typeface="Lato" panose="020F0502020204030203" pitchFamily="34" charset="0"/>
              </a:rPr>
              <a:t>Veel deelnemers kunnen beter met dieren overweg dan met mensen.</a:t>
            </a:r>
          </a:p>
          <a:p>
            <a:endParaRPr lang="nl-NL" dirty="0"/>
          </a:p>
        </p:txBody>
      </p:sp>
      <p:pic>
        <p:nvPicPr>
          <p:cNvPr id="6" name="Afbeelding 5" descr="Afbeelding met buitenshuis, boom, grond, gras&#10;&#10;Automatisch gegenereerde beschrijving">
            <a:extLst>
              <a:ext uri="{FF2B5EF4-FFF2-40B4-BE49-F238E27FC236}">
                <a16:creationId xmlns:a16="http://schemas.microsoft.com/office/drawing/2014/main" id="{F5D89097-E6C1-557B-F821-62A221C98B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2020" y="2506681"/>
            <a:ext cx="2784339" cy="2286000"/>
          </a:xfrm>
          <a:prstGeom prst="rect">
            <a:avLst/>
          </a:prstGeom>
          <a:effectLst>
            <a:softEdge rad="165100"/>
          </a:effectLst>
        </p:spPr>
      </p:pic>
    </p:spTree>
    <p:extLst>
      <p:ext uri="{BB962C8B-B14F-4D97-AF65-F5344CB8AC3E}">
        <p14:creationId xmlns:p14="http://schemas.microsoft.com/office/powerpoint/2010/main" val="2096486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A087D-67AB-0724-9AED-B2561A6B214C}"/>
              </a:ext>
            </a:extLst>
          </p:cNvPr>
          <p:cNvSpPr>
            <a:spLocks noGrp="1"/>
          </p:cNvSpPr>
          <p:nvPr>
            <p:ph type="title"/>
          </p:nvPr>
        </p:nvSpPr>
        <p:spPr/>
        <p:txBody>
          <a:bodyPr>
            <a:noAutofit/>
          </a:bodyPr>
          <a:lstStyle/>
          <a:p>
            <a:pPr algn="ctr"/>
            <a:r>
              <a:rPr lang="nl-NL" sz="5400" b="1" dirty="0"/>
              <a:t>Wat vraagt TOPDOG van de deelnemer?</a:t>
            </a:r>
          </a:p>
        </p:txBody>
      </p:sp>
      <p:sp>
        <p:nvSpPr>
          <p:cNvPr id="3" name="Tijdelijke aanduiding voor inhoud 2">
            <a:extLst>
              <a:ext uri="{FF2B5EF4-FFF2-40B4-BE49-F238E27FC236}">
                <a16:creationId xmlns:a16="http://schemas.microsoft.com/office/drawing/2014/main" id="{5FF6396E-6B82-41E7-EAB4-23ABF987ECDA}"/>
              </a:ext>
            </a:extLst>
          </p:cNvPr>
          <p:cNvSpPr>
            <a:spLocks noGrp="1"/>
          </p:cNvSpPr>
          <p:nvPr>
            <p:ph idx="1"/>
          </p:nvPr>
        </p:nvSpPr>
        <p:spPr>
          <a:xfrm>
            <a:off x="771939" y="1885259"/>
            <a:ext cx="10515600" cy="4853471"/>
          </a:xfrm>
        </p:spPr>
        <p:txBody>
          <a:bodyPr>
            <a:normAutofit fontScale="32500" lnSpcReduction="20000"/>
          </a:bodyPr>
          <a:lstStyle/>
          <a:p>
            <a:pPr marL="0" indent="0" algn="l" fontAlgn="base">
              <a:buNone/>
            </a:pPr>
            <a:r>
              <a:rPr lang="nl-NL" sz="4400" b="0" i="0" dirty="0">
                <a:solidFill>
                  <a:schemeClr val="bg1">
                    <a:lumMod val="50000"/>
                  </a:schemeClr>
                </a:solidFill>
                <a:effectLst/>
                <a:latin typeface="Lora" pitchFamily="2" charset="0"/>
              </a:rPr>
              <a:t>Tijdens de </a:t>
            </a:r>
            <a:r>
              <a:rPr lang="nl-NL" sz="4400" b="0" i="0" dirty="0" err="1">
                <a:solidFill>
                  <a:schemeClr val="bg1">
                    <a:lumMod val="50000"/>
                  </a:schemeClr>
                </a:solidFill>
                <a:effectLst/>
                <a:latin typeface="Lora" pitchFamily="2" charset="0"/>
              </a:rPr>
              <a:t>Topdogtraining</a:t>
            </a:r>
            <a:r>
              <a:rPr lang="nl-NL" sz="4400" b="0" i="0" dirty="0">
                <a:solidFill>
                  <a:schemeClr val="bg1">
                    <a:lumMod val="50000"/>
                  </a:schemeClr>
                </a:solidFill>
                <a:effectLst/>
                <a:latin typeface="Lora" pitchFamily="2" charset="0"/>
              </a:rPr>
              <a:t> leer je samenwerken met een hond. </a:t>
            </a:r>
          </a:p>
          <a:p>
            <a:pPr marL="0" indent="0" algn="l" fontAlgn="base">
              <a:buNone/>
            </a:pPr>
            <a:r>
              <a:rPr lang="nl-NL" sz="4400" b="0" i="0" dirty="0">
                <a:solidFill>
                  <a:schemeClr val="bg1">
                    <a:lumMod val="50000"/>
                  </a:schemeClr>
                </a:solidFill>
                <a:effectLst/>
                <a:latin typeface="Lora" pitchFamily="2" charset="0"/>
              </a:rPr>
              <a:t>Samenwerken met een hond vraagt;</a:t>
            </a:r>
          </a:p>
          <a:p>
            <a:pPr algn="l" fontAlgn="base"/>
            <a:r>
              <a:rPr lang="nl-NL" sz="4400" b="0" i="0" dirty="0">
                <a:solidFill>
                  <a:schemeClr val="bg1">
                    <a:lumMod val="50000"/>
                  </a:schemeClr>
                </a:solidFill>
                <a:effectLst/>
                <a:latin typeface="Lora" pitchFamily="2" charset="0"/>
              </a:rPr>
              <a:t>rust, </a:t>
            </a:r>
          </a:p>
          <a:p>
            <a:pPr algn="l" fontAlgn="base"/>
            <a:r>
              <a:rPr lang="nl-NL" sz="4400" b="0" i="0" dirty="0">
                <a:solidFill>
                  <a:schemeClr val="bg1">
                    <a:lumMod val="50000"/>
                  </a:schemeClr>
                </a:solidFill>
                <a:effectLst/>
                <a:latin typeface="Lora" pitchFamily="2" charset="0"/>
              </a:rPr>
              <a:t>vertrouwen, </a:t>
            </a:r>
          </a:p>
          <a:p>
            <a:pPr algn="l" fontAlgn="base"/>
            <a:r>
              <a:rPr lang="nl-NL" sz="4400" b="0" i="0" dirty="0">
                <a:solidFill>
                  <a:schemeClr val="bg1">
                    <a:lumMod val="50000"/>
                  </a:schemeClr>
                </a:solidFill>
                <a:effectLst/>
                <a:latin typeface="Lora" pitchFamily="2" charset="0"/>
              </a:rPr>
              <a:t>vriendelijkheid en </a:t>
            </a:r>
          </a:p>
          <a:p>
            <a:pPr algn="l" fontAlgn="base"/>
            <a:r>
              <a:rPr lang="nl-NL" sz="4400" b="0" i="0" dirty="0">
                <a:solidFill>
                  <a:schemeClr val="bg1">
                    <a:lumMod val="50000"/>
                  </a:schemeClr>
                </a:solidFill>
                <a:effectLst/>
                <a:latin typeface="Lora" pitchFamily="2" charset="0"/>
              </a:rPr>
              <a:t>Duidelijkheid</a:t>
            </a:r>
          </a:p>
          <a:p>
            <a:pPr algn="l" fontAlgn="base"/>
            <a:endParaRPr lang="nl-NL" sz="4400" b="0" i="0" dirty="0">
              <a:solidFill>
                <a:schemeClr val="bg1">
                  <a:lumMod val="50000"/>
                </a:schemeClr>
              </a:solidFill>
              <a:effectLst/>
              <a:latin typeface="Lora" pitchFamily="2" charset="0"/>
            </a:endParaRPr>
          </a:p>
          <a:p>
            <a:pPr marL="0" indent="0" algn="l" fontAlgn="base">
              <a:buNone/>
            </a:pPr>
            <a:r>
              <a:rPr lang="nl-NL" sz="4400" b="0" i="0" dirty="0">
                <a:solidFill>
                  <a:schemeClr val="bg1">
                    <a:lumMod val="50000"/>
                  </a:schemeClr>
                </a:solidFill>
                <a:effectLst/>
                <a:latin typeface="Lora" pitchFamily="2" charset="0"/>
              </a:rPr>
              <a:t>Hierdoor;</a:t>
            </a:r>
          </a:p>
          <a:p>
            <a:pPr fontAlgn="base"/>
            <a:r>
              <a:rPr lang="nl-NL" sz="4400" b="0" i="0" dirty="0">
                <a:solidFill>
                  <a:schemeClr val="bg1">
                    <a:lumMod val="50000"/>
                  </a:schemeClr>
                </a:solidFill>
                <a:effectLst/>
                <a:latin typeface="Lora" pitchFamily="2" charset="0"/>
              </a:rPr>
              <a:t>zit je snel lekkerder in je vel,</a:t>
            </a:r>
          </a:p>
          <a:p>
            <a:pPr fontAlgn="base"/>
            <a:r>
              <a:rPr lang="nl-NL" sz="4400" dirty="0">
                <a:solidFill>
                  <a:schemeClr val="bg1">
                    <a:lumMod val="50000"/>
                  </a:schemeClr>
                </a:solidFill>
                <a:latin typeface="Lora" pitchFamily="2" charset="0"/>
              </a:rPr>
              <a:t>heb je </a:t>
            </a:r>
            <a:r>
              <a:rPr lang="nl-NL" sz="4400" b="0" i="0" dirty="0">
                <a:solidFill>
                  <a:schemeClr val="bg1">
                    <a:lumMod val="50000"/>
                  </a:schemeClr>
                </a:solidFill>
                <a:effectLst/>
                <a:latin typeface="Lora" pitchFamily="2" charset="0"/>
              </a:rPr>
              <a:t>meer zelfvertrouwen, </a:t>
            </a:r>
          </a:p>
          <a:p>
            <a:pPr fontAlgn="base"/>
            <a:r>
              <a:rPr lang="nl-NL" sz="4400" dirty="0">
                <a:solidFill>
                  <a:schemeClr val="bg1">
                    <a:lumMod val="50000"/>
                  </a:schemeClr>
                </a:solidFill>
                <a:latin typeface="Lora" pitchFamily="2" charset="0"/>
              </a:rPr>
              <a:t>z</a:t>
            </a:r>
            <a:r>
              <a:rPr lang="nl-NL" sz="4400" b="0" i="0" dirty="0">
                <a:solidFill>
                  <a:schemeClr val="bg1">
                    <a:lumMod val="50000"/>
                  </a:schemeClr>
                </a:solidFill>
                <a:effectLst/>
                <a:latin typeface="Lora" pitchFamily="2" charset="0"/>
              </a:rPr>
              <a:t>eg je makkelijker `nee’ en </a:t>
            </a:r>
          </a:p>
          <a:p>
            <a:pPr fontAlgn="base"/>
            <a:r>
              <a:rPr lang="nl-NL" sz="4400" b="0" i="0" dirty="0">
                <a:solidFill>
                  <a:schemeClr val="bg1">
                    <a:lumMod val="50000"/>
                  </a:schemeClr>
                </a:solidFill>
                <a:effectLst/>
                <a:latin typeface="Lora" pitchFamily="2" charset="0"/>
              </a:rPr>
              <a:t>je hebt minder last van boosheid/agressie</a:t>
            </a:r>
          </a:p>
          <a:p>
            <a:pPr fontAlgn="base"/>
            <a:endParaRPr lang="nl-NL" sz="4400" b="0" i="0" dirty="0">
              <a:solidFill>
                <a:schemeClr val="bg1">
                  <a:lumMod val="50000"/>
                </a:schemeClr>
              </a:solidFill>
              <a:effectLst/>
              <a:latin typeface="Lora" pitchFamily="2" charset="0"/>
            </a:endParaRPr>
          </a:p>
          <a:p>
            <a:pPr marL="0" indent="0" fontAlgn="base">
              <a:buNone/>
            </a:pPr>
            <a:r>
              <a:rPr lang="nl-NL" sz="4400" b="0" i="0" dirty="0">
                <a:solidFill>
                  <a:schemeClr val="bg1">
                    <a:lumMod val="50000"/>
                  </a:schemeClr>
                </a:solidFill>
                <a:effectLst/>
                <a:latin typeface="Lora" pitchFamily="2" charset="0"/>
              </a:rPr>
              <a:t>Deze vaardigheden helpen je met: </a:t>
            </a:r>
          </a:p>
          <a:p>
            <a:pPr algn="l" fontAlgn="base">
              <a:buFontTx/>
              <a:buChar char="-"/>
            </a:pPr>
            <a:r>
              <a:rPr lang="nl-NL" sz="4400" b="0" i="0" dirty="0">
                <a:solidFill>
                  <a:schemeClr val="bg1">
                    <a:lumMod val="50000"/>
                  </a:schemeClr>
                </a:solidFill>
                <a:effectLst/>
                <a:latin typeface="Lora" pitchFamily="2" charset="0"/>
              </a:rPr>
              <a:t>makkelijker communiceren (zowel verbaal als non- verbaal),  </a:t>
            </a:r>
          </a:p>
          <a:p>
            <a:pPr algn="l" fontAlgn="base">
              <a:buFontTx/>
              <a:buChar char="-"/>
            </a:pPr>
            <a:r>
              <a:rPr lang="nl-NL" sz="4400" b="0" i="0" dirty="0">
                <a:solidFill>
                  <a:schemeClr val="bg1">
                    <a:lumMod val="50000"/>
                  </a:schemeClr>
                </a:solidFill>
                <a:effectLst/>
                <a:latin typeface="Lora" pitchFamily="2" charset="0"/>
              </a:rPr>
              <a:t>beter omgaan met lastige momenten en </a:t>
            </a:r>
          </a:p>
          <a:p>
            <a:pPr algn="l" fontAlgn="base">
              <a:buFontTx/>
              <a:buChar char="-"/>
            </a:pPr>
            <a:r>
              <a:rPr lang="nl-NL" sz="4400" b="0" i="0" dirty="0">
                <a:solidFill>
                  <a:schemeClr val="bg1">
                    <a:lumMod val="50000"/>
                  </a:schemeClr>
                </a:solidFill>
                <a:effectLst/>
                <a:latin typeface="Lora" pitchFamily="2" charset="0"/>
              </a:rPr>
              <a:t>duidelijker je grens aan te geven</a:t>
            </a:r>
          </a:p>
          <a:p>
            <a:endParaRPr lang="nl-NL" dirty="0"/>
          </a:p>
        </p:txBody>
      </p:sp>
    </p:spTree>
    <p:extLst>
      <p:ext uri="{BB962C8B-B14F-4D97-AF65-F5344CB8AC3E}">
        <p14:creationId xmlns:p14="http://schemas.microsoft.com/office/powerpoint/2010/main" val="1628898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81FE00-0BA6-A204-86A6-CE4B22E82FD5}"/>
              </a:ext>
            </a:extLst>
          </p:cNvPr>
          <p:cNvSpPr>
            <a:spLocks noGrp="1"/>
          </p:cNvSpPr>
          <p:nvPr>
            <p:ph type="title"/>
          </p:nvPr>
        </p:nvSpPr>
        <p:spPr/>
        <p:txBody>
          <a:bodyPr>
            <a:normAutofit/>
          </a:bodyPr>
          <a:lstStyle/>
          <a:p>
            <a:pPr algn="ctr"/>
            <a:r>
              <a:rPr lang="nl-NL" sz="5400" b="1" dirty="0"/>
              <a:t>Door wie wordt TOPDOG gegeven?</a:t>
            </a:r>
          </a:p>
        </p:txBody>
      </p:sp>
      <p:sp>
        <p:nvSpPr>
          <p:cNvPr id="3" name="Tijdelijke aanduiding voor inhoud 2">
            <a:extLst>
              <a:ext uri="{FF2B5EF4-FFF2-40B4-BE49-F238E27FC236}">
                <a16:creationId xmlns:a16="http://schemas.microsoft.com/office/drawing/2014/main" id="{75A816E2-6F62-3993-B2EC-179B7582128B}"/>
              </a:ext>
            </a:extLst>
          </p:cNvPr>
          <p:cNvSpPr>
            <a:spLocks noGrp="1"/>
          </p:cNvSpPr>
          <p:nvPr>
            <p:ph idx="1"/>
          </p:nvPr>
        </p:nvSpPr>
        <p:spPr/>
        <p:txBody>
          <a:bodyPr>
            <a:normAutofit fontScale="92500" lnSpcReduction="20000"/>
          </a:bodyPr>
          <a:lstStyle/>
          <a:p>
            <a:pPr marL="0" indent="0" algn="l">
              <a:buNone/>
            </a:pPr>
            <a:r>
              <a:rPr lang="nl-NL" sz="2600" dirty="0">
                <a:solidFill>
                  <a:srgbClr val="777777"/>
                </a:solidFill>
                <a:latin typeface="Lato" panose="020F0502020204030203" pitchFamily="34" charset="0"/>
              </a:rPr>
              <a:t>T</a:t>
            </a:r>
            <a:r>
              <a:rPr lang="nl-NL" sz="2600" b="0" i="0" dirty="0">
                <a:solidFill>
                  <a:srgbClr val="777777"/>
                </a:solidFill>
                <a:effectLst/>
                <a:latin typeface="Lato" panose="020F0502020204030203" pitchFamily="34" charset="0"/>
              </a:rPr>
              <a:t>rainers zijn:</a:t>
            </a:r>
          </a:p>
          <a:p>
            <a:pPr algn="l">
              <a:buFontTx/>
              <a:buChar char="-"/>
            </a:pPr>
            <a:r>
              <a:rPr lang="nl-NL" sz="2600" dirty="0">
                <a:solidFill>
                  <a:srgbClr val="777777"/>
                </a:solidFill>
                <a:latin typeface="Lato" panose="020F0502020204030203" pitchFamily="34" charset="0"/>
              </a:rPr>
              <a:t>H</a:t>
            </a:r>
            <a:r>
              <a:rPr lang="nl-NL" sz="2600" b="0" i="0" dirty="0">
                <a:solidFill>
                  <a:srgbClr val="777777"/>
                </a:solidFill>
                <a:effectLst/>
                <a:latin typeface="Lato" panose="020F0502020204030203" pitchFamily="34" charset="0"/>
              </a:rPr>
              <a:t>ulpverlener, </a:t>
            </a:r>
          </a:p>
          <a:p>
            <a:pPr algn="l">
              <a:buFontTx/>
              <a:buChar char="-"/>
            </a:pPr>
            <a:r>
              <a:rPr lang="nl-NL" sz="2600" dirty="0">
                <a:solidFill>
                  <a:srgbClr val="777777"/>
                </a:solidFill>
                <a:latin typeface="Lato" panose="020F0502020204030203" pitchFamily="34" charset="0"/>
              </a:rPr>
              <a:t>L</a:t>
            </a:r>
            <a:r>
              <a:rPr lang="nl-NL" sz="2600" b="0" i="0" dirty="0">
                <a:solidFill>
                  <a:srgbClr val="777777"/>
                </a:solidFill>
                <a:effectLst/>
                <a:latin typeface="Lato" panose="020F0502020204030203" pitchFamily="34" charset="0"/>
              </a:rPr>
              <a:t>eraar, </a:t>
            </a:r>
          </a:p>
          <a:p>
            <a:pPr algn="l">
              <a:buFontTx/>
              <a:buChar char="-"/>
            </a:pPr>
            <a:r>
              <a:rPr lang="nl-NL" sz="2600" dirty="0">
                <a:solidFill>
                  <a:srgbClr val="777777"/>
                </a:solidFill>
                <a:latin typeface="Lato" panose="020F0502020204030203" pitchFamily="34" charset="0"/>
              </a:rPr>
              <a:t>M</a:t>
            </a:r>
            <a:r>
              <a:rPr lang="nl-NL" sz="2600" b="0" i="0" dirty="0">
                <a:solidFill>
                  <a:srgbClr val="777777"/>
                </a:solidFill>
                <a:effectLst/>
                <a:latin typeface="Lato" panose="020F0502020204030203" pitchFamily="34" charset="0"/>
              </a:rPr>
              <a:t>aatschappelijk werker, </a:t>
            </a:r>
          </a:p>
          <a:p>
            <a:pPr algn="l">
              <a:buFontTx/>
              <a:buChar char="-"/>
            </a:pPr>
            <a:r>
              <a:rPr lang="nl-NL" sz="2600" b="0" i="0" dirty="0">
                <a:solidFill>
                  <a:srgbClr val="777777"/>
                </a:solidFill>
                <a:effectLst/>
                <a:latin typeface="Lato" panose="020F0502020204030203" pitchFamily="34" charset="0"/>
              </a:rPr>
              <a:t>Gedragswetenschapper,</a:t>
            </a:r>
          </a:p>
          <a:p>
            <a:pPr algn="l">
              <a:buFontTx/>
              <a:buChar char="-"/>
            </a:pPr>
            <a:r>
              <a:rPr lang="nl-NL" sz="2600" b="0" i="0" dirty="0">
                <a:solidFill>
                  <a:srgbClr val="777777"/>
                </a:solidFill>
                <a:effectLst/>
                <a:latin typeface="Lato" panose="020F0502020204030203" pitchFamily="34" charset="0"/>
              </a:rPr>
              <a:t>Orthopedagoog</a:t>
            </a:r>
          </a:p>
          <a:p>
            <a:pPr algn="l">
              <a:buFontTx/>
              <a:buChar char="-"/>
            </a:pPr>
            <a:r>
              <a:rPr lang="nl-NL" sz="2600" b="0" i="0" dirty="0">
                <a:solidFill>
                  <a:srgbClr val="777777"/>
                </a:solidFill>
                <a:effectLst/>
                <a:latin typeface="Lato" panose="020F0502020204030203" pitchFamily="34" charset="0"/>
              </a:rPr>
              <a:t>En …</a:t>
            </a:r>
          </a:p>
          <a:p>
            <a:pPr algn="l"/>
            <a:r>
              <a:rPr lang="nl-NL" sz="2600" b="0" i="0" dirty="0">
                <a:solidFill>
                  <a:srgbClr val="777777"/>
                </a:solidFill>
                <a:effectLst/>
                <a:latin typeface="Lato" panose="020F0502020204030203" pitchFamily="34" charset="0"/>
              </a:rPr>
              <a:t>Naast hun taak als hulpverlener, leraar, maatschappelijk werker, gedragswetenschapper of orthopedagoog zijn zij ook </a:t>
            </a:r>
          </a:p>
          <a:p>
            <a:pPr marL="0" indent="0" algn="l">
              <a:buNone/>
            </a:pPr>
            <a:r>
              <a:rPr lang="nl-NL" sz="2600" dirty="0">
                <a:solidFill>
                  <a:srgbClr val="777777"/>
                </a:solidFill>
                <a:latin typeface="Lato" panose="020F0502020204030203" pitchFamily="34" charset="0"/>
              </a:rPr>
              <a:t>	</a:t>
            </a:r>
            <a:r>
              <a:rPr lang="nl-NL" sz="2600" b="1" i="1" u="sng" dirty="0">
                <a:solidFill>
                  <a:srgbClr val="777777"/>
                </a:solidFill>
                <a:effectLst/>
                <a:highlight>
                  <a:srgbClr val="00FF00"/>
                </a:highlight>
                <a:latin typeface="Lato" panose="020F0502020204030203" pitchFamily="34" charset="0"/>
              </a:rPr>
              <a:t>kynologisch professional</a:t>
            </a:r>
            <a:r>
              <a:rPr lang="nl-NL" sz="2600" b="0" i="0" dirty="0">
                <a:solidFill>
                  <a:srgbClr val="777777"/>
                </a:solidFill>
                <a:effectLst/>
                <a:latin typeface="Lato" panose="020F0502020204030203" pitchFamily="34" charset="0"/>
              </a:rPr>
              <a:t> </a:t>
            </a:r>
          </a:p>
          <a:p>
            <a:pPr algn="l"/>
            <a:r>
              <a:rPr lang="nl-NL" sz="2600" b="0" i="0" dirty="0">
                <a:solidFill>
                  <a:srgbClr val="777777"/>
                </a:solidFill>
                <a:effectLst/>
                <a:latin typeface="Lato" panose="020F0502020204030203" pitchFamily="34" charset="0"/>
              </a:rPr>
              <a:t>Psychosociaal hulphond</a:t>
            </a:r>
            <a:br>
              <a:rPr lang="nl-NL" b="0" i="0" dirty="0">
                <a:solidFill>
                  <a:srgbClr val="777777"/>
                </a:solidFill>
                <a:effectLst/>
                <a:latin typeface="Lato" panose="020F0502020204030203" pitchFamily="34" charset="0"/>
              </a:rPr>
            </a:br>
            <a:endParaRPr lang="nl-NL" dirty="0"/>
          </a:p>
        </p:txBody>
      </p:sp>
    </p:spTree>
    <p:extLst>
      <p:ext uri="{BB962C8B-B14F-4D97-AF65-F5344CB8AC3E}">
        <p14:creationId xmlns:p14="http://schemas.microsoft.com/office/powerpoint/2010/main" val="132619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6F73E7-3023-7839-31A6-EBC45F0F9302}"/>
              </a:ext>
            </a:extLst>
          </p:cNvPr>
          <p:cNvSpPr>
            <a:spLocks noGrp="1"/>
          </p:cNvSpPr>
          <p:nvPr>
            <p:ph type="ctrTitle"/>
          </p:nvPr>
        </p:nvSpPr>
        <p:spPr>
          <a:xfrm>
            <a:off x="1524000" y="416685"/>
            <a:ext cx="9144000" cy="1133820"/>
          </a:xfrm>
        </p:spPr>
        <p:txBody>
          <a:bodyPr>
            <a:normAutofit/>
          </a:bodyPr>
          <a:lstStyle/>
          <a:p>
            <a:r>
              <a:rPr lang="nl-NL" sz="5400" b="1" dirty="0"/>
              <a:t>Psychosociaal hulphond</a:t>
            </a:r>
          </a:p>
        </p:txBody>
      </p:sp>
      <p:sp>
        <p:nvSpPr>
          <p:cNvPr id="3" name="Ondertitel 2">
            <a:extLst>
              <a:ext uri="{FF2B5EF4-FFF2-40B4-BE49-F238E27FC236}">
                <a16:creationId xmlns:a16="http://schemas.microsoft.com/office/drawing/2014/main" id="{2C989E1B-9C52-74BC-B9CF-0126E6FC9C43}"/>
              </a:ext>
            </a:extLst>
          </p:cNvPr>
          <p:cNvSpPr>
            <a:spLocks noGrp="1"/>
          </p:cNvSpPr>
          <p:nvPr>
            <p:ph type="subTitle" idx="1"/>
          </p:nvPr>
        </p:nvSpPr>
        <p:spPr>
          <a:xfrm>
            <a:off x="437322" y="1703663"/>
            <a:ext cx="10972800" cy="4737652"/>
          </a:xfrm>
        </p:spPr>
        <p:txBody>
          <a:bodyPr>
            <a:normAutofit lnSpcReduction="10000"/>
          </a:bodyPr>
          <a:lstStyle/>
          <a:p>
            <a:pPr algn="l" fontAlgn="base"/>
            <a:r>
              <a:rPr lang="nl-NL" dirty="0">
                <a:solidFill>
                  <a:srgbClr val="666666"/>
                </a:solidFill>
                <a:latin typeface="Lora" panose="020B0604020202020204" pitchFamily="2" charset="0"/>
              </a:rPr>
              <a:t>O</a:t>
            </a:r>
            <a:r>
              <a:rPr lang="nl-NL" b="0" i="0" dirty="0">
                <a:solidFill>
                  <a:srgbClr val="666666"/>
                </a:solidFill>
                <a:effectLst/>
                <a:latin typeface="Lora" panose="020B0604020202020204" pitchFamily="2" charset="0"/>
              </a:rPr>
              <a:t>m de status van hulphond te mogen dragen zijn randvoorwaarden verplicht;</a:t>
            </a:r>
          </a:p>
          <a:p>
            <a:pPr marL="457200" indent="-457200" algn="l" fontAlgn="base">
              <a:buFont typeface="Arial" panose="020B0604020202020204" pitchFamily="34" charset="0"/>
              <a:buChar char="•"/>
            </a:pPr>
            <a:r>
              <a:rPr lang="nl-NL" b="0" i="0" dirty="0">
                <a:solidFill>
                  <a:srgbClr val="666666"/>
                </a:solidFill>
                <a:effectLst/>
                <a:latin typeface="Lora" panose="020B0604020202020204" pitchFamily="2" charset="0"/>
              </a:rPr>
              <a:t>hulphond kan zich ontspannen, (rustig karakter)</a:t>
            </a:r>
          </a:p>
          <a:p>
            <a:pPr marL="457200" indent="-457200" algn="l" fontAlgn="base">
              <a:buFont typeface="Arial" panose="020B0604020202020204" pitchFamily="34" charset="0"/>
              <a:buChar char="•"/>
            </a:pPr>
            <a:r>
              <a:rPr lang="nl-NL" b="0" i="0" dirty="0">
                <a:solidFill>
                  <a:srgbClr val="666666"/>
                </a:solidFill>
                <a:effectLst/>
                <a:latin typeface="Lora" panose="020B0604020202020204" pitchFamily="2" charset="0"/>
              </a:rPr>
              <a:t>gedragen in allerlei situaties,</a:t>
            </a:r>
            <a:br>
              <a:rPr lang="nl-NL" b="0" i="0" dirty="0">
                <a:solidFill>
                  <a:srgbClr val="666666"/>
                </a:solidFill>
                <a:effectLst/>
                <a:latin typeface="Lora" panose="020B0604020202020204" pitchFamily="2" charset="0"/>
              </a:rPr>
            </a:br>
            <a:r>
              <a:rPr lang="nl-NL" b="0" i="0" dirty="0">
                <a:solidFill>
                  <a:srgbClr val="666666"/>
                </a:solidFill>
                <a:effectLst/>
                <a:latin typeface="Lora" panose="020B0604020202020204" pitchFamily="2" charset="0"/>
              </a:rPr>
              <a:t>(verkeer, openbaar vervoer, op plekken waar veel mensen samenkomen)</a:t>
            </a:r>
          </a:p>
          <a:p>
            <a:pPr marL="457200" indent="-457200" algn="l" fontAlgn="base">
              <a:buFont typeface="Arial" panose="020B0604020202020204" pitchFamily="34" charset="0"/>
              <a:buChar char="•"/>
            </a:pPr>
            <a:r>
              <a:rPr lang="nl-NL" dirty="0">
                <a:solidFill>
                  <a:srgbClr val="666666"/>
                </a:solidFill>
                <a:latin typeface="Lora" panose="020B0604020202020204" pitchFamily="2" charset="0"/>
              </a:rPr>
              <a:t>kan</a:t>
            </a:r>
            <a:r>
              <a:rPr lang="nl-NL" b="0" i="0" dirty="0">
                <a:solidFill>
                  <a:srgbClr val="666666"/>
                </a:solidFill>
                <a:effectLst/>
                <a:latin typeface="Lora" panose="020B0604020202020204" pitchFamily="2" charset="0"/>
              </a:rPr>
              <a:t> de verleiding van versnaperingen in bijvoorbeeld een supermarkt weerstaan,</a:t>
            </a:r>
          </a:p>
          <a:p>
            <a:pPr marL="457200" indent="-457200" algn="l" fontAlgn="base">
              <a:buFont typeface="Arial" panose="020B0604020202020204" pitchFamily="34" charset="0"/>
              <a:buChar char="•"/>
            </a:pPr>
            <a:r>
              <a:rPr lang="nl-NL" b="0" i="0" dirty="0">
                <a:solidFill>
                  <a:srgbClr val="666666"/>
                </a:solidFill>
                <a:effectLst/>
                <a:latin typeface="Lora" panose="020B0604020202020204" pitchFamily="2" charset="0"/>
              </a:rPr>
              <a:t>Gedraagt zich sociaal naar mens en dier</a:t>
            </a:r>
            <a:br>
              <a:rPr lang="nl-NL" b="0" i="0" dirty="0">
                <a:solidFill>
                  <a:srgbClr val="666666"/>
                </a:solidFill>
                <a:effectLst/>
                <a:latin typeface="Lora" panose="020B0604020202020204" pitchFamily="2" charset="0"/>
              </a:rPr>
            </a:br>
            <a:r>
              <a:rPr lang="nl-NL" b="0" i="0" dirty="0">
                <a:solidFill>
                  <a:srgbClr val="666666"/>
                </a:solidFill>
                <a:effectLst/>
                <a:latin typeface="Lora" panose="020B0604020202020204" pitchFamily="2" charset="0"/>
              </a:rPr>
              <a:t>(geen tekenen van angst of agressie)</a:t>
            </a:r>
          </a:p>
          <a:p>
            <a:pPr marL="457200" indent="-457200" algn="l" fontAlgn="base">
              <a:buFont typeface="Arial" panose="020B0604020202020204" pitchFamily="34" charset="0"/>
              <a:buChar char="•"/>
            </a:pPr>
            <a:r>
              <a:rPr lang="nl-NL" b="0" i="0" dirty="0">
                <a:solidFill>
                  <a:srgbClr val="666666"/>
                </a:solidFill>
                <a:effectLst/>
                <a:latin typeface="Lora" panose="020B0604020202020204" pitchFamily="2" charset="0"/>
              </a:rPr>
              <a:t>Goed opgevoed</a:t>
            </a:r>
          </a:p>
          <a:p>
            <a:pPr algn="l" fontAlgn="base"/>
            <a:r>
              <a:rPr lang="nl-NL" b="0" i="0" dirty="0">
                <a:solidFill>
                  <a:srgbClr val="666666"/>
                </a:solidFill>
                <a:effectLst/>
                <a:latin typeface="Lora" panose="020B0604020202020204" pitchFamily="2" charset="0"/>
              </a:rPr>
              <a:t>Dit alles om zijn begeleider goed bij te staan en het contact en de verbinding in stand te houden.</a:t>
            </a:r>
          </a:p>
          <a:p>
            <a:endParaRPr lang="nl-NL" dirty="0"/>
          </a:p>
        </p:txBody>
      </p:sp>
    </p:spTree>
    <p:extLst>
      <p:ext uri="{BB962C8B-B14F-4D97-AF65-F5344CB8AC3E}">
        <p14:creationId xmlns:p14="http://schemas.microsoft.com/office/powerpoint/2010/main" val="3006575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953A2-4B4E-E423-82C9-1B70DFF82EDD}"/>
              </a:ext>
            </a:extLst>
          </p:cNvPr>
          <p:cNvSpPr>
            <a:spLocks noGrp="1"/>
          </p:cNvSpPr>
          <p:nvPr>
            <p:ph type="ctrTitle"/>
          </p:nvPr>
        </p:nvSpPr>
        <p:spPr>
          <a:xfrm>
            <a:off x="1524000" y="947029"/>
            <a:ext cx="9144000" cy="653171"/>
          </a:xfrm>
        </p:spPr>
        <p:txBody>
          <a:bodyPr>
            <a:normAutofit fontScale="90000"/>
          </a:bodyPr>
          <a:lstStyle/>
          <a:p>
            <a:r>
              <a:rPr lang="nl-NL" b="1" dirty="0"/>
              <a:t>Wat doen de honden?</a:t>
            </a:r>
          </a:p>
        </p:txBody>
      </p:sp>
      <p:sp>
        <p:nvSpPr>
          <p:cNvPr id="3" name="Ondertitel 2">
            <a:extLst>
              <a:ext uri="{FF2B5EF4-FFF2-40B4-BE49-F238E27FC236}">
                <a16:creationId xmlns:a16="http://schemas.microsoft.com/office/drawing/2014/main" id="{4C3FCE74-FB13-9F7C-0D26-B316C2CF218E}"/>
              </a:ext>
            </a:extLst>
          </p:cNvPr>
          <p:cNvSpPr>
            <a:spLocks noGrp="1"/>
          </p:cNvSpPr>
          <p:nvPr>
            <p:ph type="subTitle" idx="1"/>
          </p:nvPr>
        </p:nvSpPr>
        <p:spPr>
          <a:xfrm>
            <a:off x="840420" y="1709536"/>
            <a:ext cx="10141258" cy="4575853"/>
          </a:xfrm>
        </p:spPr>
        <p:txBody>
          <a:bodyPr>
            <a:normAutofit fontScale="62500" lnSpcReduction="20000"/>
          </a:bodyPr>
          <a:lstStyle/>
          <a:p>
            <a:r>
              <a:rPr lang="nl-NL" sz="3200" b="1" i="1" dirty="0">
                <a:solidFill>
                  <a:srgbClr val="777777"/>
                </a:solidFill>
                <a:effectLst/>
                <a:latin typeface="Lora" pitchFamily="2" charset="0"/>
              </a:rPr>
              <a:t>Honden ervaren ons als – wat vreemde – reusachtige soortgenoten met 3 koppen.</a:t>
            </a:r>
          </a:p>
          <a:p>
            <a:pPr algn="l"/>
            <a:endParaRPr lang="nl-NL" sz="3200" b="0" i="0" dirty="0">
              <a:solidFill>
                <a:srgbClr val="777777"/>
              </a:solidFill>
              <a:effectLst/>
              <a:latin typeface="Lora" pitchFamily="2" charset="0"/>
            </a:endParaRPr>
          </a:p>
          <a:p>
            <a:pPr algn="l"/>
            <a:r>
              <a:rPr lang="nl-NL" sz="3200" b="0" i="0" dirty="0">
                <a:solidFill>
                  <a:srgbClr val="777777"/>
                </a:solidFill>
                <a:effectLst/>
                <a:latin typeface="Lora" pitchFamily="2" charset="0"/>
              </a:rPr>
              <a:t>De hond gaat er van uit dat een kind, een jongere, of een volwassene, een roedelgenoot is. </a:t>
            </a:r>
          </a:p>
          <a:p>
            <a:pPr algn="l"/>
            <a:r>
              <a:rPr lang="nl-NL" sz="3200" b="0" i="0" dirty="0">
                <a:solidFill>
                  <a:srgbClr val="777777"/>
                </a:solidFill>
                <a:effectLst/>
                <a:latin typeface="Lora" pitchFamily="2" charset="0"/>
              </a:rPr>
              <a:t>Honden doen wat </a:t>
            </a:r>
            <a:r>
              <a:rPr lang="nl-NL" sz="3200" b="0" i="0" dirty="0" err="1">
                <a:solidFill>
                  <a:srgbClr val="777777"/>
                </a:solidFill>
                <a:effectLst/>
                <a:latin typeface="Lora" pitchFamily="2" charset="0"/>
              </a:rPr>
              <a:t>ranghogere</a:t>
            </a:r>
            <a:r>
              <a:rPr lang="nl-NL" sz="3200" b="0" i="0" dirty="0">
                <a:solidFill>
                  <a:srgbClr val="777777"/>
                </a:solidFill>
                <a:effectLst/>
                <a:latin typeface="Lora" pitchFamily="2" charset="0"/>
              </a:rPr>
              <a:t> roedelgenoten van ze vragen en doen vriendelijk en speels met ranggelijke en </a:t>
            </a:r>
            <a:r>
              <a:rPr lang="nl-NL" sz="3200" b="0" i="0" dirty="0" err="1">
                <a:solidFill>
                  <a:srgbClr val="777777"/>
                </a:solidFill>
                <a:effectLst/>
                <a:latin typeface="Lora" pitchFamily="2" charset="0"/>
              </a:rPr>
              <a:t>ranglagere</a:t>
            </a:r>
            <a:r>
              <a:rPr lang="nl-NL" sz="3200" b="0" i="0" dirty="0">
                <a:solidFill>
                  <a:srgbClr val="777777"/>
                </a:solidFill>
                <a:effectLst/>
                <a:latin typeface="Lora" pitchFamily="2" charset="0"/>
              </a:rPr>
              <a:t> roedelgenoten. </a:t>
            </a:r>
          </a:p>
          <a:p>
            <a:pPr algn="l"/>
            <a:r>
              <a:rPr lang="nl-NL" sz="3200" b="0" i="0" dirty="0">
                <a:solidFill>
                  <a:srgbClr val="777777"/>
                </a:solidFill>
                <a:effectLst/>
                <a:latin typeface="Lora" pitchFamily="2" charset="0"/>
              </a:rPr>
              <a:t>Zij dragen zorg voor het welzijn van roedelgenoten bij angst, pijn en boosheid. </a:t>
            </a:r>
            <a:r>
              <a:rPr lang="nl-NL" sz="3200" dirty="0">
                <a:solidFill>
                  <a:srgbClr val="777777"/>
                </a:solidFill>
                <a:latin typeface="Lora" pitchFamily="2" charset="0"/>
              </a:rPr>
              <a:t>(</a:t>
            </a:r>
            <a:r>
              <a:rPr lang="nl-NL" sz="3200" b="0" i="0" dirty="0">
                <a:solidFill>
                  <a:srgbClr val="777777"/>
                </a:solidFill>
                <a:effectLst/>
                <a:latin typeface="Lora" pitchFamily="2" charset="0"/>
              </a:rPr>
              <a:t>clownesk gedrag)</a:t>
            </a:r>
          </a:p>
          <a:p>
            <a:pPr algn="l"/>
            <a:r>
              <a:rPr lang="nl-NL" sz="3200" b="0" i="0" dirty="0">
                <a:solidFill>
                  <a:srgbClr val="777777"/>
                </a:solidFill>
                <a:effectLst/>
                <a:latin typeface="Lora" pitchFamily="2" charset="0"/>
              </a:rPr>
              <a:t>Honden verhogen zelfvertrouwen bij deelnemers door opdrachten uit te voeren en verminderen angst, geremdheid en boosheid met vrolijk, grappig en speels gedrag.</a:t>
            </a:r>
          </a:p>
          <a:p>
            <a:pPr algn="l"/>
            <a:r>
              <a:rPr lang="nl-NL" sz="3200" b="0" i="0" dirty="0">
                <a:solidFill>
                  <a:srgbClr val="777777"/>
                </a:solidFill>
                <a:effectLst/>
                <a:latin typeface="Lora" pitchFamily="2" charset="0"/>
              </a:rPr>
              <a:t>Ontspannen samenwerking tussen mens en hond leidt ertoe dat de hormoonhuishouding bij zowel de mens als de hond verandert. </a:t>
            </a:r>
          </a:p>
          <a:p>
            <a:pPr marL="342900" indent="-342900" algn="l">
              <a:buFontTx/>
              <a:buChar char="-"/>
            </a:pPr>
            <a:r>
              <a:rPr lang="nl-NL" sz="3200" b="0" i="0" dirty="0">
                <a:solidFill>
                  <a:srgbClr val="777777"/>
                </a:solidFill>
                <a:effectLst/>
                <a:latin typeface="Lora" pitchFamily="2" charset="0"/>
              </a:rPr>
              <a:t>Serotonine (energiehuishouding) en oxytocine (drang naar sociale contacten) wordt beter aangemaakt. </a:t>
            </a:r>
          </a:p>
          <a:p>
            <a:pPr marL="342900" indent="-342900" algn="l">
              <a:buFontTx/>
              <a:buChar char="-"/>
            </a:pPr>
            <a:r>
              <a:rPr lang="nl-NL" sz="3200" b="0" i="0" dirty="0">
                <a:solidFill>
                  <a:srgbClr val="777777"/>
                </a:solidFill>
                <a:effectLst/>
                <a:latin typeface="Lora" pitchFamily="2" charset="0"/>
              </a:rPr>
              <a:t>Endorfine en dopamine aangemaakt. Deze stoffen geven een blij en prettig gevoel.</a:t>
            </a:r>
          </a:p>
          <a:p>
            <a:endParaRPr lang="nl-NL" dirty="0"/>
          </a:p>
        </p:txBody>
      </p:sp>
    </p:spTree>
    <p:extLst>
      <p:ext uri="{BB962C8B-B14F-4D97-AF65-F5344CB8AC3E}">
        <p14:creationId xmlns:p14="http://schemas.microsoft.com/office/powerpoint/2010/main" val="2997231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B23F8C-988D-B8C1-F8DC-86DCD2F0146F}"/>
              </a:ext>
            </a:extLst>
          </p:cNvPr>
          <p:cNvSpPr>
            <a:spLocks noGrp="1"/>
          </p:cNvSpPr>
          <p:nvPr>
            <p:ph type="ctrTitle"/>
          </p:nvPr>
        </p:nvSpPr>
        <p:spPr>
          <a:xfrm>
            <a:off x="1426346" y="509804"/>
            <a:ext cx="9144000" cy="1008278"/>
          </a:xfrm>
        </p:spPr>
        <p:txBody>
          <a:bodyPr>
            <a:normAutofit/>
          </a:bodyPr>
          <a:lstStyle/>
          <a:p>
            <a:r>
              <a:rPr lang="nl-NL" sz="5400" b="1" dirty="0"/>
              <a:t>De training</a:t>
            </a:r>
          </a:p>
        </p:txBody>
      </p:sp>
      <p:sp>
        <p:nvSpPr>
          <p:cNvPr id="3" name="Ondertitel 2">
            <a:extLst>
              <a:ext uri="{FF2B5EF4-FFF2-40B4-BE49-F238E27FC236}">
                <a16:creationId xmlns:a16="http://schemas.microsoft.com/office/drawing/2014/main" id="{2054DEC1-44A1-3402-1F9B-2197D4349943}"/>
              </a:ext>
            </a:extLst>
          </p:cNvPr>
          <p:cNvSpPr>
            <a:spLocks noGrp="1"/>
          </p:cNvSpPr>
          <p:nvPr>
            <p:ph type="subTitle" idx="1"/>
          </p:nvPr>
        </p:nvSpPr>
        <p:spPr>
          <a:xfrm>
            <a:off x="727968" y="1518082"/>
            <a:ext cx="10736063" cy="4192557"/>
          </a:xfrm>
        </p:spPr>
        <p:txBody>
          <a:bodyPr>
            <a:normAutofit fontScale="25000" lnSpcReduction="20000"/>
          </a:bodyPr>
          <a:lstStyle/>
          <a:p>
            <a:pPr algn="l"/>
            <a:endParaRPr lang="nl-NL" sz="9600" b="1" i="0" dirty="0">
              <a:solidFill>
                <a:srgbClr val="444444"/>
              </a:solidFill>
              <a:effectLst/>
              <a:latin typeface="Titillium Web" panose="00000500000000000000" pitchFamily="2" charset="0"/>
            </a:endParaRPr>
          </a:p>
          <a:p>
            <a:pPr algn="l"/>
            <a:r>
              <a:rPr lang="nl-NL" sz="9600" b="1" i="0" dirty="0">
                <a:solidFill>
                  <a:schemeClr val="bg1">
                    <a:lumMod val="50000"/>
                  </a:schemeClr>
                </a:solidFill>
                <a:effectLst/>
                <a:latin typeface="Lora" pitchFamily="2" charset="0"/>
              </a:rPr>
              <a:t>De training kent drie fases</a:t>
            </a:r>
            <a:r>
              <a:rPr lang="nl-NL" sz="9600" b="0" i="0" dirty="0">
                <a:solidFill>
                  <a:schemeClr val="bg1">
                    <a:lumMod val="50000"/>
                  </a:schemeClr>
                </a:solidFill>
                <a:effectLst/>
                <a:latin typeface="Lora" pitchFamily="2" charset="0"/>
              </a:rPr>
              <a:t>:</a:t>
            </a:r>
          </a:p>
          <a:p>
            <a:pPr marL="1143000" indent="-1143000" algn="l">
              <a:buFont typeface="Arial" panose="020B0604020202020204" pitchFamily="34" charset="0"/>
              <a:buChar char="•"/>
            </a:pPr>
            <a:r>
              <a:rPr lang="nl-NL" sz="9600" dirty="0">
                <a:solidFill>
                  <a:srgbClr val="777777"/>
                </a:solidFill>
                <a:latin typeface="Lora" pitchFamily="2" charset="0"/>
              </a:rPr>
              <a:t>L</a:t>
            </a:r>
            <a:r>
              <a:rPr lang="nl-NL" sz="9600" b="0" i="0" dirty="0">
                <a:solidFill>
                  <a:srgbClr val="777777"/>
                </a:solidFill>
                <a:effectLst/>
                <a:latin typeface="Lora" pitchFamily="2" charset="0"/>
              </a:rPr>
              <a:t>eer je te ontspannen </a:t>
            </a:r>
          </a:p>
          <a:p>
            <a:pPr marL="1143000" indent="-1143000" algn="l">
              <a:buFont typeface="Arial" panose="020B0604020202020204" pitchFamily="34" charset="0"/>
              <a:buChar char="•"/>
            </a:pPr>
            <a:r>
              <a:rPr lang="nl-NL" sz="9600" b="0" i="0" dirty="0">
                <a:solidFill>
                  <a:srgbClr val="777777"/>
                </a:solidFill>
                <a:effectLst/>
                <a:latin typeface="Lora" pitchFamily="2" charset="0"/>
              </a:rPr>
              <a:t>Leer overtuigende lichaamstaal te laten zien</a:t>
            </a:r>
            <a:endParaRPr lang="nl-NL" sz="9600" dirty="0">
              <a:solidFill>
                <a:srgbClr val="777777"/>
              </a:solidFill>
              <a:latin typeface="Lora" pitchFamily="2" charset="0"/>
            </a:endParaRPr>
          </a:p>
          <a:p>
            <a:pPr marL="1143000" indent="-1143000" algn="l">
              <a:buFont typeface="Arial" panose="020B0604020202020204" pitchFamily="34" charset="0"/>
              <a:buChar char="•"/>
            </a:pPr>
            <a:r>
              <a:rPr lang="nl-NL" sz="9600" b="0" i="0" dirty="0">
                <a:solidFill>
                  <a:srgbClr val="777777"/>
                </a:solidFill>
                <a:effectLst/>
                <a:latin typeface="Lora" pitchFamily="2" charset="0"/>
              </a:rPr>
              <a:t>Leer samen te werken met de hond</a:t>
            </a:r>
          </a:p>
          <a:p>
            <a:pPr algn="l"/>
            <a:endParaRPr lang="nl-NL" sz="9600" b="1" i="0" dirty="0">
              <a:solidFill>
                <a:srgbClr val="777777"/>
              </a:solidFill>
              <a:effectLst/>
              <a:latin typeface="Lora" pitchFamily="2" charset="0"/>
            </a:endParaRPr>
          </a:p>
          <a:p>
            <a:pPr algn="l"/>
            <a:r>
              <a:rPr lang="nl-NL" sz="9600" b="1" i="0" dirty="0">
                <a:solidFill>
                  <a:srgbClr val="777777"/>
                </a:solidFill>
                <a:effectLst/>
                <a:latin typeface="Lora" pitchFamily="2" charset="0"/>
              </a:rPr>
              <a:t>Transfer:</a:t>
            </a:r>
            <a:br>
              <a:rPr lang="nl-NL" sz="9600" b="0" i="0" dirty="0">
                <a:solidFill>
                  <a:srgbClr val="777777"/>
                </a:solidFill>
                <a:effectLst/>
                <a:latin typeface="Lora" pitchFamily="2" charset="0"/>
              </a:rPr>
            </a:br>
            <a:r>
              <a:rPr lang="nl-NL" sz="9600" b="0" i="0" dirty="0">
                <a:solidFill>
                  <a:srgbClr val="777777"/>
                </a:solidFill>
                <a:effectLst/>
                <a:latin typeface="Lora" pitchFamily="2" charset="0"/>
              </a:rPr>
              <a:t>De deelnemer gaat zich beter voelen en het geleerde toepassen in de omgang met mensen.</a:t>
            </a:r>
            <a:br>
              <a:rPr lang="nl-NL" sz="9600" b="0" i="0" dirty="0">
                <a:solidFill>
                  <a:srgbClr val="777777"/>
                </a:solidFill>
                <a:effectLst/>
                <a:latin typeface="Lora" pitchFamily="2" charset="0"/>
              </a:rPr>
            </a:br>
            <a:r>
              <a:rPr lang="nl-NL" sz="9600" b="0" i="0" dirty="0">
                <a:solidFill>
                  <a:srgbClr val="777777"/>
                </a:solidFill>
                <a:effectLst/>
                <a:latin typeface="Lora" pitchFamily="2" charset="0"/>
              </a:rPr>
              <a:t>Communicatie wordt effectiever, succesvoller en verloopt meer bevredigend.</a:t>
            </a:r>
          </a:p>
          <a:p>
            <a:pPr algn="l"/>
            <a:endParaRPr lang="nl-NL" sz="9600" b="1" i="0" dirty="0">
              <a:solidFill>
                <a:srgbClr val="777777"/>
              </a:solidFill>
              <a:effectLst/>
              <a:latin typeface="Lato" panose="020F0502020204030203" pitchFamily="34" charset="0"/>
            </a:endParaRPr>
          </a:p>
          <a:p>
            <a:endParaRPr lang="nl-NL" dirty="0"/>
          </a:p>
        </p:txBody>
      </p:sp>
    </p:spTree>
    <p:extLst>
      <p:ext uri="{BB962C8B-B14F-4D97-AF65-F5344CB8AC3E}">
        <p14:creationId xmlns:p14="http://schemas.microsoft.com/office/powerpoint/2010/main" val="4058514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E2DBF4-D369-41D6-98E2-0EF036F086FC}"/>
              </a:ext>
            </a:extLst>
          </p:cNvPr>
          <p:cNvSpPr>
            <a:spLocks noGrp="1"/>
          </p:cNvSpPr>
          <p:nvPr>
            <p:ph type="ctrTitle"/>
          </p:nvPr>
        </p:nvSpPr>
        <p:spPr>
          <a:xfrm>
            <a:off x="630315" y="1122363"/>
            <a:ext cx="10037685" cy="1754002"/>
          </a:xfrm>
        </p:spPr>
        <p:txBody>
          <a:bodyPr>
            <a:normAutofit fontScale="90000"/>
          </a:bodyPr>
          <a:lstStyle/>
          <a:p>
            <a:r>
              <a:rPr lang="nl-NL" b="1" dirty="0"/>
              <a:t>Ontwikkelpunten die aan bod komen:</a:t>
            </a:r>
            <a:br>
              <a:rPr lang="nl-NL" dirty="0"/>
            </a:br>
            <a:endParaRPr lang="nl-NL" dirty="0"/>
          </a:p>
        </p:txBody>
      </p:sp>
      <p:sp>
        <p:nvSpPr>
          <p:cNvPr id="3" name="Ondertitel 2">
            <a:extLst>
              <a:ext uri="{FF2B5EF4-FFF2-40B4-BE49-F238E27FC236}">
                <a16:creationId xmlns:a16="http://schemas.microsoft.com/office/drawing/2014/main" id="{85932318-AF70-299C-55F0-4A451A47FD3B}"/>
              </a:ext>
            </a:extLst>
          </p:cNvPr>
          <p:cNvSpPr>
            <a:spLocks noGrp="1"/>
          </p:cNvSpPr>
          <p:nvPr>
            <p:ph type="subTitle" idx="1"/>
          </p:nvPr>
        </p:nvSpPr>
        <p:spPr>
          <a:xfrm>
            <a:off x="630314" y="1897524"/>
            <a:ext cx="10386873" cy="4805117"/>
          </a:xfrm>
        </p:spPr>
        <p:txBody>
          <a:bodyPr>
            <a:normAutofit fontScale="70000" lnSpcReduction="20000"/>
          </a:bodyPr>
          <a:lstStyle/>
          <a:p>
            <a:pPr algn="l"/>
            <a:r>
              <a:rPr lang="nl-NL" sz="3100" b="1" i="0" dirty="0">
                <a:solidFill>
                  <a:srgbClr val="777777"/>
                </a:solidFill>
                <a:effectLst/>
                <a:latin typeface="Lora" pitchFamily="2" charset="0"/>
              </a:rPr>
              <a:t>Zelfvertrouwen:</a:t>
            </a:r>
            <a:br>
              <a:rPr lang="nl-NL" sz="3100" b="1" i="0" dirty="0">
                <a:solidFill>
                  <a:srgbClr val="777777"/>
                </a:solidFill>
                <a:effectLst/>
                <a:latin typeface="Lora" pitchFamily="2" charset="0"/>
              </a:rPr>
            </a:br>
            <a:endParaRPr lang="nl-NL" sz="3100" b="0" i="0" dirty="0">
              <a:solidFill>
                <a:srgbClr val="777777"/>
              </a:solidFill>
              <a:effectLst/>
              <a:latin typeface="Lora" pitchFamily="2" charset="0"/>
            </a:endParaRPr>
          </a:p>
          <a:p>
            <a:pPr algn="l"/>
            <a:r>
              <a:rPr lang="nl-NL" sz="3100" b="1" i="0" dirty="0">
                <a:solidFill>
                  <a:srgbClr val="777777"/>
                </a:solidFill>
                <a:effectLst/>
                <a:latin typeface="Lora" pitchFamily="2" charset="0"/>
              </a:rPr>
              <a:t>Observeren (kijken):</a:t>
            </a:r>
            <a:br>
              <a:rPr lang="nl-NL" sz="3100" b="0" i="0" dirty="0">
                <a:solidFill>
                  <a:srgbClr val="777777"/>
                </a:solidFill>
                <a:effectLst/>
                <a:latin typeface="Lora" pitchFamily="2" charset="0"/>
              </a:rPr>
            </a:br>
            <a:endParaRPr lang="nl-NL" sz="3100" b="0" i="0" dirty="0">
              <a:solidFill>
                <a:srgbClr val="777777"/>
              </a:solidFill>
              <a:effectLst/>
              <a:latin typeface="Lora" pitchFamily="2" charset="0"/>
            </a:endParaRPr>
          </a:p>
          <a:p>
            <a:pPr algn="l"/>
            <a:r>
              <a:rPr lang="nl-NL" sz="3100" b="1" i="0" dirty="0">
                <a:solidFill>
                  <a:srgbClr val="777777"/>
                </a:solidFill>
                <a:effectLst/>
                <a:latin typeface="Lora" pitchFamily="2" charset="0"/>
              </a:rPr>
              <a:t>Afwegingen maken (denken):</a:t>
            </a:r>
            <a:br>
              <a:rPr lang="nl-NL" sz="3100" b="0" i="0" dirty="0">
                <a:solidFill>
                  <a:srgbClr val="777777"/>
                </a:solidFill>
                <a:effectLst/>
                <a:latin typeface="Lora" pitchFamily="2" charset="0"/>
              </a:rPr>
            </a:br>
            <a:endParaRPr lang="nl-NL" sz="3100" b="0" i="0" dirty="0">
              <a:solidFill>
                <a:srgbClr val="777777"/>
              </a:solidFill>
              <a:effectLst/>
              <a:latin typeface="Lora" pitchFamily="2" charset="0"/>
            </a:endParaRPr>
          </a:p>
          <a:p>
            <a:pPr algn="l"/>
            <a:r>
              <a:rPr lang="nl-NL" sz="3100" b="1" i="0" dirty="0">
                <a:solidFill>
                  <a:srgbClr val="777777"/>
                </a:solidFill>
                <a:effectLst/>
                <a:latin typeface="Lora" pitchFamily="2" charset="0"/>
              </a:rPr>
              <a:t>Beslissingen nemen (denken):</a:t>
            </a:r>
            <a:br>
              <a:rPr lang="nl-NL" sz="3100" b="0" i="0" dirty="0">
                <a:solidFill>
                  <a:srgbClr val="777777"/>
                </a:solidFill>
                <a:effectLst/>
                <a:latin typeface="Lora" pitchFamily="2" charset="0"/>
              </a:rPr>
            </a:br>
            <a:endParaRPr lang="nl-NL" sz="3100" b="0" i="0" dirty="0">
              <a:solidFill>
                <a:srgbClr val="777777"/>
              </a:solidFill>
              <a:effectLst/>
              <a:latin typeface="Lora" pitchFamily="2" charset="0"/>
            </a:endParaRPr>
          </a:p>
          <a:p>
            <a:pPr algn="l"/>
            <a:r>
              <a:rPr lang="nl-NL" sz="3100" b="1" i="0" dirty="0">
                <a:solidFill>
                  <a:srgbClr val="777777"/>
                </a:solidFill>
                <a:effectLst/>
                <a:latin typeface="Lora" pitchFamily="2" charset="0"/>
              </a:rPr>
              <a:t>Een keuze uitvoeren (doen):</a:t>
            </a:r>
            <a:br>
              <a:rPr lang="nl-NL" sz="3100" b="0" i="0" dirty="0">
                <a:solidFill>
                  <a:srgbClr val="777777"/>
                </a:solidFill>
                <a:effectLst/>
                <a:latin typeface="Lora" pitchFamily="2" charset="0"/>
              </a:rPr>
            </a:br>
            <a:endParaRPr lang="nl-NL" sz="3100" b="0" i="0" dirty="0">
              <a:solidFill>
                <a:srgbClr val="777777"/>
              </a:solidFill>
              <a:effectLst/>
              <a:latin typeface="Lora" pitchFamily="2" charset="0"/>
            </a:endParaRPr>
          </a:p>
          <a:p>
            <a:pPr algn="l"/>
            <a:r>
              <a:rPr lang="nl-NL" sz="3100" b="1" i="0" dirty="0">
                <a:solidFill>
                  <a:srgbClr val="777777"/>
                </a:solidFill>
                <a:effectLst/>
                <a:latin typeface="Lora" pitchFamily="2" charset="0"/>
              </a:rPr>
              <a:t>Expressief zijn in lichaamstaal (doen):</a:t>
            </a:r>
            <a:br>
              <a:rPr lang="nl-NL" sz="3100" b="0" i="0" dirty="0">
                <a:solidFill>
                  <a:srgbClr val="777777"/>
                </a:solidFill>
                <a:effectLst/>
                <a:latin typeface="Lora" pitchFamily="2" charset="0"/>
              </a:rPr>
            </a:br>
            <a:endParaRPr lang="nl-NL" sz="3100" b="0" i="0" dirty="0">
              <a:solidFill>
                <a:srgbClr val="777777"/>
              </a:solidFill>
              <a:effectLst/>
              <a:latin typeface="Lora" pitchFamily="2" charset="0"/>
            </a:endParaRPr>
          </a:p>
          <a:p>
            <a:pPr algn="l"/>
            <a:r>
              <a:rPr lang="nl-NL" sz="3100" b="1" i="0" dirty="0">
                <a:solidFill>
                  <a:srgbClr val="777777"/>
                </a:solidFill>
                <a:effectLst/>
                <a:latin typeface="Lora" pitchFamily="2" charset="0"/>
              </a:rPr>
              <a:t>Effectief zijn in lichaamstaal (succeservaringen):</a:t>
            </a:r>
            <a:br>
              <a:rPr lang="nl-NL" sz="3100" b="0" i="0" dirty="0">
                <a:solidFill>
                  <a:srgbClr val="777777"/>
                </a:solidFill>
                <a:effectLst/>
                <a:latin typeface="Lora" pitchFamily="2" charset="0"/>
              </a:rPr>
            </a:br>
            <a:endParaRPr lang="nl-NL" sz="3100" b="0" i="0" dirty="0">
              <a:solidFill>
                <a:srgbClr val="777777"/>
              </a:solidFill>
              <a:effectLst/>
              <a:latin typeface="Lora" pitchFamily="2" charset="0"/>
            </a:endParaRPr>
          </a:p>
          <a:p>
            <a:pPr algn="l"/>
            <a:r>
              <a:rPr lang="nl-NL" sz="3100" b="1" i="0" dirty="0">
                <a:solidFill>
                  <a:srgbClr val="777777"/>
                </a:solidFill>
                <a:effectLst/>
                <a:latin typeface="Lora" pitchFamily="2" charset="0"/>
              </a:rPr>
              <a:t>Spelen met communicatie (plezierige ervaringen):</a:t>
            </a:r>
            <a:br>
              <a:rPr lang="nl-NL" sz="2400" b="0" i="0" dirty="0">
                <a:solidFill>
                  <a:srgbClr val="777777"/>
                </a:solidFill>
                <a:effectLst/>
                <a:latin typeface="Lora" pitchFamily="2" charset="0"/>
              </a:rPr>
            </a:br>
            <a:endParaRPr lang="nl-NL" dirty="0">
              <a:latin typeface="Lora" pitchFamily="2" charset="0"/>
            </a:endParaRPr>
          </a:p>
        </p:txBody>
      </p:sp>
    </p:spTree>
    <p:extLst>
      <p:ext uri="{BB962C8B-B14F-4D97-AF65-F5344CB8AC3E}">
        <p14:creationId xmlns:p14="http://schemas.microsoft.com/office/powerpoint/2010/main" val="1713687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12D99A-7E55-E082-A212-118927D3A045}"/>
              </a:ext>
            </a:extLst>
          </p:cNvPr>
          <p:cNvSpPr>
            <a:spLocks noGrp="1"/>
          </p:cNvSpPr>
          <p:nvPr>
            <p:ph type="ctrTitle"/>
          </p:nvPr>
        </p:nvSpPr>
        <p:spPr>
          <a:xfrm>
            <a:off x="1182757" y="575710"/>
            <a:ext cx="10118034" cy="1839499"/>
          </a:xfrm>
        </p:spPr>
        <p:txBody>
          <a:bodyPr>
            <a:normAutofit/>
          </a:bodyPr>
          <a:lstStyle/>
          <a:p>
            <a:r>
              <a:rPr lang="nl-NL" sz="5400" b="1" dirty="0"/>
              <a:t>Waarom is training met een hond zo effectief?</a:t>
            </a:r>
          </a:p>
        </p:txBody>
      </p:sp>
      <p:sp>
        <p:nvSpPr>
          <p:cNvPr id="3" name="Ondertitel 2">
            <a:extLst>
              <a:ext uri="{FF2B5EF4-FFF2-40B4-BE49-F238E27FC236}">
                <a16:creationId xmlns:a16="http://schemas.microsoft.com/office/drawing/2014/main" id="{E7D0756C-335F-DD55-FA70-0D458A4C2851}"/>
              </a:ext>
            </a:extLst>
          </p:cNvPr>
          <p:cNvSpPr>
            <a:spLocks noGrp="1"/>
          </p:cNvSpPr>
          <p:nvPr>
            <p:ph type="subTitle" idx="1"/>
          </p:nvPr>
        </p:nvSpPr>
        <p:spPr>
          <a:xfrm>
            <a:off x="705677" y="2494722"/>
            <a:ext cx="10306879" cy="3955774"/>
          </a:xfrm>
        </p:spPr>
        <p:txBody>
          <a:bodyPr>
            <a:normAutofit fontScale="77500" lnSpcReduction="20000"/>
          </a:bodyPr>
          <a:lstStyle/>
          <a:p>
            <a:pPr marL="457200" indent="-457200" algn="l" fontAlgn="base">
              <a:buFont typeface="Arial" panose="020B0604020202020204" pitchFamily="34" charset="0"/>
              <a:buChar char="•"/>
            </a:pPr>
            <a:r>
              <a:rPr lang="nl-NL" sz="2800" i="0" dirty="0">
                <a:solidFill>
                  <a:schemeClr val="bg1">
                    <a:lumMod val="50000"/>
                  </a:schemeClr>
                </a:solidFill>
                <a:effectLst/>
                <a:latin typeface="Lora" pitchFamily="2" charset="0"/>
              </a:rPr>
              <a:t>Jongeren die niet (meer) open staan voor de hulpverlening zijn vaak wel gemotiveerd voor een training met een hond.</a:t>
            </a:r>
          </a:p>
          <a:p>
            <a:pPr marL="457200" indent="-457200" algn="l" fontAlgn="base">
              <a:buFont typeface="Arial" panose="020B0604020202020204" pitchFamily="34" charset="0"/>
              <a:buChar char="•"/>
            </a:pPr>
            <a:r>
              <a:rPr lang="nl-NL" sz="2800" i="0" dirty="0">
                <a:solidFill>
                  <a:schemeClr val="bg1">
                    <a:lumMod val="50000"/>
                  </a:schemeClr>
                </a:solidFill>
                <a:effectLst/>
                <a:latin typeface="Lora" pitchFamily="2" charset="0"/>
              </a:rPr>
              <a:t>Hulpverlening met een hond is leuk.</a:t>
            </a:r>
          </a:p>
          <a:p>
            <a:pPr marL="457200" indent="-457200" algn="l" fontAlgn="base">
              <a:buFont typeface="Arial" panose="020B0604020202020204" pitchFamily="34" charset="0"/>
              <a:buChar char="•"/>
            </a:pPr>
            <a:r>
              <a:rPr lang="nl-NL" sz="2800" i="0" dirty="0">
                <a:solidFill>
                  <a:schemeClr val="bg1">
                    <a:lumMod val="50000"/>
                  </a:schemeClr>
                </a:solidFill>
                <a:effectLst/>
                <a:latin typeface="Lora" pitchFamily="2" charset="0"/>
              </a:rPr>
              <a:t>Tijdens een training wordt er weinig gepraat en vooral veel geoefend.</a:t>
            </a:r>
          </a:p>
          <a:p>
            <a:pPr marL="457200" indent="-457200" algn="l" fontAlgn="base">
              <a:buFont typeface="Arial" panose="020B0604020202020204" pitchFamily="34" charset="0"/>
              <a:buChar char="•"/>
            </a:pPr>
            <a:r>
              <a:rPr lang="nl-NL" sz="2800" i="0" dirty="0">
                <a:solidFill>
                  <a:schemeClr val="bg1">
                    <a:lumMod val="50000"/>
                  </a:schemeClr>
                </a:solidFill>
                <a:effectLst/>
                <a:latin typeface="Lora" pitchFamily="2" charset="0"/>
              </a:rPr>
              <a:t>Wat jongeren leren brengen ze direct in de praktijk.</a:t>
            </a:r>
          </a:p>
          <a:p>
            <a:pPr marL="457200" indent="-457200" algn="l" fontAlgn="base">
              <a:buFont typeface="Arial" panose="020B0604020202020204" pitchFamily="34" charset="0"/>
              <a:buChar char="•"/>
            </a:pPr>
            <a:r>
              <a:rPr lang="nl-NL" sz="2800" i="0" dirty="0">
                <a:solidFill>
                  <a:schemeClr val="bg1">
                    <a:lumMod val="50000"/>
                  </a:schemeClr>
                </a:solidFill>
                <a:effectLst/>
                <a:latin typeface="Lora" pitchFamily="2" charset="0"/>
              </a:rPr>
              <a:t>Honden voelen zich goed bij een rustige, positieve benadering.</a:t>
            </a:r>
          </a:p>
          <a:p>
            <a:pPr marL="457200" indent="-457200" algn="l" fontAlgn="base">
              <a:buFont typeface="Arial" panose="020B0604020202020204" pitchFamily="34" charset="0"/>
              <a:buChar char="•"/>
            </a:pPr>
            <a:r>
              <a:rPr lang="nl-NL" sz="2800" i="0" dirty="0">
                <a:solidFill>
                  <a:schemeClr val="bg1">
                    <a:lumMod val="50000"/>
                  </a:schemeClr>
                </a:solidFill>
                <a:effectLst/>
                <a:latin typeface="Lora" pitchFamily="2" charset="0"/>
              </a:rPr>
              <a:t>Een hond leeft in het `nu’.</a:t>
            </a:r>
          </a:p>
          <a:p>
            <a:pPr marL="457200" indent="-457200" algn="l" fontAlgn="base">
              <a:buFont typeface="Arial" panose="020B0604020202020204" pitchFamily="34" charset="0"/>
              <a:buChar char="•"/>
            </a:pPr>
            <a:r>
              <a:rPr lang="nl-NL" sz="2800" i="0" dirty="0">
                <a:solidFill>
                  <a:schemeClr val="bg1">
                    <a:lumMod val="50000"/>
                  </a:schemeClr>
                </a:solidFill>
                <a:effectLst/>
                <a:latin typeface="Lora" pitchFamily="2" charset="0"/>
              </a:rPr>
              <a:t>Een hond oordeelt niet.</a:t>
            </a:r>
          </a:p>
          <a:p>
            <a:pPr marL="457200" indent="-457200" algn="l" fontAlgn="base">
              <a:buFont typeface="Arial" panose="020B0604020202020204" pitchFamily="34" charset="0"/>
              <a:buChar char="•"/>
            </a:pPr>
            <a:r>
              <a:rPr lang="nl-NL" sz="2800" i="0" dirty="0">
                <a:solidFill>
                  <a:schemeClr val="bg1">
                    <a:lumMod val="50000"/>
                  </a:schemeClr>
                </a:solidFill>
                <a:effectLst/>
                <a:latin typeface="Lora" pitchFamily="2" charset="0"/>
              </a:rPr>
              <a:t>Een hond reageert op de energie (en emotie) van de jongeren.</a:t>
            </a:r>
          </a:p>
          <a:p>
            <a:pPr marL="457200" indent="-457200" algn="l" fontAlgn="base">
              <a:buFont typeface="Arial" panose="020B0604020202020204" pitchFamily="34" charset="0"/>
              <a:buChar char="•"/>
            </a:pPr>
            <a:r>
              <a:rPr lang="nl-NL" sz="2800" i="0" dirty="0">
                <a:solidFill>
                  <a:schemeClr val="bg1">
                    <a:lumMod val="50000"/>
                  </a:schemeClr>
                </a:solidFill>
                <a:effectLst/>
                <a:latin typeface="Lora" pitchFamily="2" charset="0"/>
              </a:rPr>
              <a:t>Honden spreken (het meest) met lichaamstaal.</a:t>
            </a:r>
          </a:p>
          <a:p>
            <a:pPr marL="457200" indent="-457200" algn="l" fontAlgn="base">
              <a:buFont typeface="Arial" panose="020B0604020202020204" pitchFamily="34" charset="0"/>
              <a:buChar char="•"/>
            </a:pPr>
            <a:r>
              <a:rPr lang="nl-NL" sz="2800" i="0" dirty="0">
                <a:solidFill>
                  <a:schemeClr val="bg1">
                    <a:lumMod val="50000"/>
                  </a:schemeClr>
                </a:solidFill>
                <a:effectLst/>
                <a:latin typeface="Lora" pitchFamily="2" charset="0"/>
              </a:rPr>
              <a:t>Het leerproces vindt plaats op verschillende niveaus.</a:t>
            </a:r>
          </a:p>
          <a:p>
            <a:pPr algn="l"/>
            <a:endParaRPr lang="nl-NL" dirty="0"/>
          </a:p>
        </p:txBody>
      </p:sp>
    </p:spTree>
    <p:extLst>
      <p:ext uri="{BB962C8B-B14F-4D97-AF65-F5344CB8AC3E}">
        <p14:creationId xmlns:p14="http://schemas.microsoft.com/office/powerpoint/2010/main" val="356538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A86C59-F3F0-DE66-244A-097CEB984E27}"/>
              </a:ext>
            </a:extLst>
          </p:cNvPr>
          <p:cNvSpPr>
            <a:spLocks noGrp="1"/>
          </p:cNvSpPr>
          <p:nvPr>
            <p:ph type="title"/>
          </p:nvPr>
        </p:nvSpPr>
        <p:spPr/>
        <p:txBody>
          <a:bodyPr>
            <a:noAutofit/>
          </a:bodyPr>
          <a:lstStyle/>
          <a:p>
            <a:pPr algn="ctr"/>
            <a:r>
              <a:rPr lang="nl-NL" sz="5400" b="1" dirty="0"/>
              <a:t>Wanneer kan ik met mijn hond </a:t>
            </a:r>
            <a:r>
              <a:rPr lang="nl-NL" sz="5400" b="1" dirty="0" err="1"/>
              <a:t>Topdogtrainer</a:t>
            </a:r>
            <a:r>
              <a:rPr lang="nl-NL" sz="5400" b="1" dirty="0"/>
              <a:t> worden?</a:t>
            </a:r>
          </a:p>
        </p:txBody>
      </p:sp>
      <p:sp>
        <p:nvSpPr>
          <p:cNvPr id="3" name="Tijdelijke aanduiding voor inhoud 2">
            <a:extLst>
              <a:ext uri="{FF2B5EF4-FFF2-40B4-BE49-F238E27FC236}">
                <a16:creationId xmlns:a16="http://schemas.microsoft.com/office/drawing/2014/main" id="{10DD2A3C-5A13-C4C2-421E-52D89BE3BB71}"/>
              </a:ext>
            </a:extLst>
          </p:cNvPr>
          <p:cNvSpPr>
            <a:spLocks noGrp="1"/>
          </p:cNvSpPr>
          <p:nvPr>
            <p:ph idx="1"/>
          </p:nvPr>
        </p:nvSpPr>
        <p:spPr>
          <a:xfrm>
            <a:off x="838200" y="2024407"/>
            <a:ext cx="10515600" cy="4351338"/>
          </a:xfrm>
        </p:spPr>
        <p:txBody>
          <a:bodyPr>
            <a:normAutofit lnSpcReduction="10000"/>
          </a:bodyPr>
          <a:lstStyle/>
          <a:p>
            <a:r>
              <a:rPr lang="nl-NL" dirty="0">
                <a:solidFill>
                  <a:schemeClr val="bg1">
                    <a:lumMod val="50000"/>
                  </a:schemeClr>
                </a:solidFill>
              </a:rPr>
              <a:t>Volg de trainersopleiding bij de </a:t>
            </a:r>
            <a:r>
              <a:rPr lang="nl-NL" dirty="0" err="1">
                <a:solidFill>
                  <a:schemeClr val="bg1">
                    <a:lumMod val="50000"/>
                  </a:schemeClr>
                </a:solidFill>
              </a:rPr>
              <a:t>Topdogtrainingen</a:t>
            </a:r>
            <a:r>
              <a:rPr lang="nl-NL" dirty="0">
                <a:solidFill>
                  <a:schemeClr val="bg1">
                    <a:lumMod val="50000"/>
                  </a:schemeClr>
                </a:solidFill>
              </a:rPr>
              <a:t>-Nederland</a:t>
            </a:r>
          </a:p>
          <a:p>
            <a:r>
              <a:rPr lang="nl-NL" dirty="0">
                <a:solidFill>
                  <a:schemeClr val="bg1">
                    <a:lumMod val="50000"/>
                  </a:schemeClr>
                </a:solidFill>
              </a:rPr>
              <a:t>Volg coaching sessies vanuit </a:t>
            </a:r>
            <a:r>
              <a:rPr lang="nl-NL" dirty="0" err="1">
                <a:solidFill>
                  <a:schemeClr val="bg1">
                    <a:lumMod val="50000"/>
                  </a:schemeClr>
                </a:solidFill>
              </a:rPr>
              <a:t>Topdogtrainingen</a:t>
            </a:r>
            <a:r>
              <a:rPr lang="nl-NL" dirty="0">
                <a:solidFill>
                  <a:schemeClr val="bg1">
                    <a:lumMod val="50000"/>
                  </a:schemeClr>
                </a:solidFill>
              </a:rPr>
              <a:t>-Nederland wanneer je TOPDOG-training geeft aan cliënten/ leerlingen</a:t>
            </a:r>
          </a:p>
          <a:p>
            <a:r>
              <a:rPr lang="nl-NL" dirty="0">
                <a:solidFill>
                  <a:schemeClr val="bg1">
                    <a:lumMod val="50000"/>
                  </a:schemeClr>
                </a:solidFill>
              </a:rPr>
              <a:t>Laat je hond testen</a:t>
            </a:r>
          </a:p>
          <a:p>
            <a:r>
              <a:rPr lang="nl-NL" dirty="0">
                <a:solidFill>
                  <a:schemeClr val="bg1">
                    <a:lumMod val="50000"/>
                  </a:schemeClr>
                </a:solidFill>
              </a:rPr>
              <a:t>Bij het succesvol doorlopen van de opleiding, de coaching sessies en het positief testen van jouw hond, ontvang je een licentie om gecertificeerd TOPDOG-trainingen te geven vanuit </a:t>
            </a:r>
            <a:r>
              <a:rPr lang="nl-NL" dirty="0" err="1">
                <a:solidFill>
                  <a:schemeClr val="bg1">
                    <a:lumMod val="50000"/>
                  </a:schemeClr>
                </a:solidFill>
              </a:rPr>
              <a:t>Topdogtrainingen</a:t>
            </a:r>
            <a:r>
              <a:rPr lang="nl-NL" dirty="0">
                <a:solidFill>
                  <a:schemeClr val="bg1">
                    <a:lumMod val="50000"/>
                  </a:schemeClr>
                </a:solidFill>
              </a:rPr>
              <a:t>-Nederland.</a:t>
            </a:r>
          </a:p>
          <a:p>
            <a:r>
              <a:rPr lang="nl-NL" dirty="0">
                <a:solidFill>
                  <a:schemeClr val="bg1">
                    <a:lumMod val="50000"/>
                  </a:schemeClr>
                </a:solidFill>
              </a:rPr>
              <a:t>Jaarlijks wordt de hond getest vanuit het oogpunt voor dierwelzijn en veiligheid voor de cliënt/ leerling. </a:t>
            </a:r>
          </a:p>
        </p:txBody>
      </p:sp>
    </p:spTree>
    <p:extLst>
      <p:ext uri="{BB962C8B-B14F-4D97-AF65-F5344CB8AC3E}">
        <p14:creationId xmlns:p14="http://schemas.microsoft.com/office/powerpoint/2010/main" val="2739305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3679D4-E9D6-36CA-0B9A-07BFA2FC1FE6}"/>
              </a:ext>
            </a:extLst>
          </p:cNvPr>
          <p:cNvSpPr>
            <a:spLocks noGrp="1"/>
          </p:cNvSpPr>
          <p:nvPr>
            <p:ph type="ctrTitle"/>
          </p:nvPr>
        </p:nvSpPr>
        <p:spPr>
          <a:xfrm>
            <a:off x="1524000" y="694980"/>
            <a:ext cx="9144000" cy="963612"/>
          </a:xfrm>
        </p:spPr>
        <p:txBody>
          <a:bodyPr>
            <a:normAutofit/>
          </a:bodyPr>
          <a:lstStyle/>
          <a:p>
            <a:r>
              <a:rPr lang="nl-NL" sz="5400" b="1" dirty="0"/>
              <a:t>Ontstaan van TOPDOG</a:t>
            </a:r>
          </a:p>
        </p:txBody>
      </p:sp>
      <p:sp>
        <p:nvSpPr>
          <p:cNvPr id="3" name="Ondertitel 2">
            <a:extLst>
              <a:ext uri="{FF2B5EF4-FFF2-40B4-BE49-F238E27FC236}">
                <a16:creationId xmlns:a16="http://schemas.microsoft.com/office/drawing/2014/main" id="{45B991C7-428D-FB51-1F2C-29FD13BBCBCE}"/>
              </a:ext>
            </a:extLst>
          </p:cNvPr>
          <p:cNvSpPr>
            <a:spLocks noGrp="1"/>
          </p:cNvSpPr>
          <p:nvPr>
            <p:ph type="subTitle" idx="1"/>
          </p:nvPr>
        </p:nvSpPr>
        <p:spPr>
          <a:xfrm>
            <a:off x="1524000" y="2285999"/>
            <a:ext cx="9144000" cy="4162425"/>
          </a:xfrm>
        </p:spPr>
        <p:txBody>
          <a:bodyPr>
            <a:normAutofit fontScale="92500" lnSpcReduction="10000"/>
          </a:bodyPr>
          <a:lstStyle/>
          <a:p>
            <a:pPr marL="342900" indent="-342900" algn="l">
              <a:buFont typeface="Arial" panose="020B0604020202020204" pitchFamily="34" charset="0"/>
              <a:buChar char="•"/>
            </a:pPr>
            <a:r>
              <a:rPr lang="nl-NL" dirty="0">
                <a:solidFill>
                  <a:srgbClr val="777777"/>
                </a:solidFill>
                <a:latin typeface="Lato" panose="020F0502020204030203" pitchFamily="34" charset="0"/>
              </a:rPr>
              <a:t>2006 ontwikkeld in de Achterhoek</a:t>
            </a:r>
          </a:p>
          <a:p>
            <a:pPr marL="342900" indent="-342900" algn="l">
              <a:buFont typeface="Arial" panose="020B0604020202020204" pitchFamily="34" charset="0"/>
              <a:buChar char="•"/>
            </a:pPr>
            <a:r>
              <a:rPr lang="nl-NL" dirty="0">
                <a:solidFill>
                  <a:srgbClr val="777777"/>
                </a:solidFill>
                <a:latin typeface="Lato" panose="020F0502020204030203" pitchFamily="34" charset="0"/>
              </a:rPr>
              <a:t>Ontwikkeld naar voorbeelden vanuit het </a:t>
            </a:r>
            <a:r>
              <a:rPr lang="nl-NL" dirty="0" err="1">
                <a:solidFill>
                  <a:srgbClr val="777777"/>
                </a:solidFill>
                <a:latin typeface="Lato" panose="020F0502020204030203" pitchFamily="34" charset="0"/>
              </a:rPr>
              <a:t>Animal</a:t>
            </a:r>
            <a:r>
              <a:rPr lang="nl-NL" dirty="0">
                <a:solidFill>
                  <a:srgbClr val="777777"/>
                </a:solidFill>
                <a:latin typeface="Lato" panose="020F0502020204030203" pitchFamily="34" charset="0"/>
              </a:rPr>
              <a:t> </a:t>
            </a:r>
            <a:r>
              <a:rPr lang="nl-NL" dirty="0" err="1">
                <a:solidFill>
                  <a:srgbClr val="777777"/>
                </a:solidFill>
                <a:latin typeface="Lato" panose="020F0502020204030203" pitchFamily="34" charset="0"/>
              </a:rPr>
              <a:t>Assisted</a:t>
            </a:r>
            <a:r>
              <a:rPr lang="nl-NL" dirty="0">
                <a:solidFill>
                  <a:srgbClr val="777777"/>
                </a:solidFill>
                <a:latin typeface="Lato" panose="020F0502020204030203" pitchFamily="34" charset="0"/>
              </a:rPr>
              <a:t> </a:t>
            </a:r>
            <a:r>
              <a:rPr lang="nl-NL" dirty="0" err="1">
                <a:solidFill>
                  <a:srgbClr val="777777"/>
                </a:solidFill>
                <a:latin typeface="Lato" panose="020F0502020204030203" pitchFamily="34" charset="0"/>
              </a:rPr>
              <a:t>Therapy</a:t>
            </a:r>
            <a:r>
              <a:rPr lang="nl-NL" dirty="0">
                <a:solidFill>
                  <a:srgbClr val="777777"/>
                </a:solidFill>
                <a:latin typeface="Lato" panose="020F0502020204030203" pitchFamily="34" charset="0"/>
              </a:rPr>
              <a:t> modellen vanuit Amerika, Duitsland, Oostenrijk en Frankrijk</a:t>
            </a:r>
          </a:p>
          <a:p>
            <a:pPr marL="342900" indent="-342900" algn="l">
              <a:buFont typeface="Arial" panose="020B0604020202020204" pitchFamily="34" charset="0"/>
              <a:buChar char="•"/>
            </a:pPr>
            <a:r>
              <a:rPr lang="nl-NL" dirty="0">
                <a:solidFill>
                  <a:srgbClr val="777777"/>
                </a:solidFill>
                <a:latin typeface="Lato" panose="020F0502020204030203" pitchFamily="34" charset="0"/>
              </a:rPr>
              <a:t>Methodisch beschreven</a:t>
            </a:r>
          </a:p>
          <a:p>
            <a:pPr marL="342900" indent="-342900" algn="l">
              <a:buFont typeface="Arial" panose="020B0604020202020204" pitchFamily="34" charset="0"/>
              <a:buChar char="•"/>
            </a:pPr>
            <a:r>
              <a:rPr lang="nl-NL" dirty="0">
                <a:solidFill>
                  <a:srgbClr val="777777"/>
                </a:solidFill>
                <a:latin typeface="Lato" panose="020F0502020204030203" pitchFamily="34" charset="0"/>
              </a:rPr>
              <a:t>Wetenschappelijk onderbouwd</a:t>
            </a:r>
          </a:p>
          <a:p>
            <a:pPr marL="342900" indent="-342900" algn="l">
              <a:buFont typeface="Arial" panose="020B0604020202020204" pitchFamily="34" charset="0"/>
              <a:buChar char="•"/>
            </a:pPr>
            <a:r>
              <a:rPr lang="nl-NL" dirty="0">
                <a:solidFill>
                  <a:srgbClr val="777777"/>
                </a:solidFill>
                <a:latin typeface="Lato" panose="020F0502020204030203" pitchFamily="34" charset="0"/>
              </a:rPr>
              <a:t>Gericht op Geestelijke Gezondheidszorg (GGZ) en onderwijs</a:t>
            </a:r>
          </a:p>
          <a:p>
            <a:pPr marL="342900" indent="-342900" algn="l">
              <a:buFont typeface="Arial" panose="020B0604020202020204" pitchFamily="34" charset="0"/>
              <a:buChar char="•"/>
            </a:pPr>
            <a:endParaRPr lang="nl-NL" dirty="0">
              <a:solidFill>
                <a:srgbClr val="777777"/>
              </a:solidFill>
              <a:latin typeface="Lato" panose="020F0502020204030203" pitchFamily="34" charset="0"/>
            </a:endParaRPr>
          </a:p>
          <a:p>
            <a:pPr marL="342900" indent="-342900" algn="l">
              <a:buFont typeface="Arial" panose="020B0604020202020204" pitchFamily="34" charset="0"/>
              <a:buChar char="•"/>
            </a:pPr>
            <a:r>
              <a:rPr lang="nl-NL" dirty="0">
                <a:solidFill>
                  <a:srgbClr val="777777"/>
                </a:solidFill>
                <a:latin typeface="Lato" panose="020F0502020204030203" pitchFamily="34" charset="0"/>
              </a:rPr>
              <a:t>2007 methodiek- innovatieprijs voor best nieuw-uitgewerkte methodiek in de GGZ</a:t>
            </a:r>
          </a:p>
          <a:p>
            <a:pPr marL="342900" indent="-342900" algn="l">
              <a:buFont typeface="Arial" panose="020B0604020202020204" pitchFamily="34" charset="0"/>
              <a:buChar char="•"/>
            </a:pPr>
            <a:r>
              <a:rPr lang="nl-NL" dirty="0">
                <a:solidFill>
                  <a:srgbClr val="777777"/>
                </a:solidFill>
                <a:latin typeface="Lato" panose="020F0502020204030203" pitchFamily="34" charset="0"/>
              </a:rPr>
              <a:t>Landelijk hebben 60 gemeenten raamovereenkomsten met TOPDOG-trainers (2020)</a:t>
            </a:r>
          </a:p>
          <a:p>
            <a:pPr marL="342900" indent="-342900" algn="l">
              <a:buFont typeface="Arial" panose="020B0604020202020204" pitchFamily="34" charset="0"/>
              <a:buChar char="•"/>
            </a:pPr>
            <a:endParaRPr lang="nl-NL" dirty="0"/>
          </a:p>
        </p:txBody>
      </p:sp>
    </p:spTree>
    <p:extLst>
      <p:ext uri="{BB962C8B-B14F-4D97-AF65-F5344CB8AC3E}">
        <p14:creationId xmlns:p14="http://schemas.microsoft.com/office/powerpoint/2010/main" val="2507771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7C08C-544E-E8E6-BE30-9B1138C38322}"/>
              </a:ext>
            </a:extLst>
          </p:cNvPr>
          <p:cNvSpPr>
            <a:spLocks noGrp="1"/>
          </p:cNvSpPr>
          <p:nvPr>
            <p:ph type="ctrTitle"/>
          </p:nvPr>
        </p:nvSpPr>
        <p:spPr>
          <a:xfrm>
            <a:off x="1524000" y="417443"/>
            <a:ext cx="9144000" cy="994672"/>
          </a:xfrm>
        </p:spPr>
        <p:txBody>
          <a:bodyPr>
            <a:normAutofit/>
          </a:bodyPr>
          <a:lstStyle/>
          <a:p>
            <a:r>
              <a:rPr lang="nl-NL" sz="5400" b="1" dirty="0"/>
              <a:t>Behaalde resultaten</a:t>
            </a:r>
          </a:p>
        </p:txBody>
      </p:sp>
      <p:sp>
        <p:nvSpPr>
          <p:cNvPr id="3" name="Ondertitel 2">
            <a:extLst>
              <a:ext uri="{FF2B5EF4-FFF2-40B4-BE49-F238E27FC236}">
                <a16:creationId xmlns:a16="http://schemas.microsoft.com/office/drawing/2014/main" id="{65444C2A-85A9-1A37-7789-022C71178159}"/>
              </a:ext>
            </a:extLst>
          </p:cNvPr>
          <p:cNvSpPr>
            <a:spLocks noGrp="1"/>
          </p:cNvSpPr>
          <p:nvPr>
            <p:ph type="subTitle" idx="1"/>
          </p:nvPr>
        </p:nvSpPr>
        <p:spPr>
          <a:xfrm>
            <a:off x="496957" y="1412115"/>
            <a:ext cx="10793895" cy="4839598"/>
          </a:xfrm>
        </p:spPr>
        <p:txBody>
          <a:bodyPr>
            <a:normAutofit fontScale="55000" lnSpcReduction="20000"/>
          </a:bodyPr>
          <a:lstStyle/>
          <a:p>
            <a:pPr algn="l"/>
            <a:r>
              <a:rPr lang="nl-NL" sz="3800" b="0" i="0" cap="all" dirty="0">
                <a:solidFill>
                  <a:srgbClr val="333333"/>
                </a:solidFill>
                <a:effectLst/>
                <a:latin typeface="Titillium Web" panose="020B0604020202020204" pitchFamily="2" charset="0"/>
              </a:rPr>
              <a:t>CARLA</a:t>
            </a:r>
            <a:endParaRPr lang="nl-NL" sz="3800" b="0" i="0" dirty="0">
              <a:solidFill>
                <a:srgbClr val="808080"/>
              </a:solidFill>
              <a:effectLst/>
              <a:latin typeface="Raleway" pitchFamily="2" charset="0"/>
            </a:endParaRPr>
          </a:p>
          <a:p>
            <a:pPr algn="l"/>
            <a:r>
              <a:rPr lang="nl-NL" sz="3800" dirty="0">
                <a:solidFill>
                  <a:srgbClr val="808080"/>
                </a:solidFill>
                <a:latin typeface="Lato" panose="020F0502020204030203" pitchFamily="34" charset="0"/>
              </a:rPr>
              <a:t>N</a:t>
            </a:r>
            <a:r>
              <a:rPr lang="nl-NL" sz="3800" b="0" i="0" dirty="0">
                <a:solidFill>
                  <a:srgbClr val="808080"/>
                </a:solidFill>
                <a:effectLst/>
                <a:latin typeface="Lato" panose="020F0502020204030203" pitchFamily="34" charset="0"/>
              </a:rPr>
              <a:t>a 4 jaar het slachtoffer te zijn geweest van treiterijen op school was Carla vastgelopen op een M.B.O. opleiding kok.</a:t>
            </a:r>
          </a:p>
          <a:p>
            <a:pPr algn="l"/>
            <a:br>
              <a:rPr lang="nl-NL" sz="3800" b="0" i="0" dirty="0">
                <a:solidFill>
                  <a:srgbClr val="808080"/>
                </a:solidFill>
                <a:effectLst/>
                <a:latin typeface="Lato" panose="020F0502020204030203" pitchFamily="34" charset="0"/>
              </a:rPr>
            </a:br>
            <a:r>
              <a:rPr lang="nl-NL" sz="3800" b="0" i="0" dirty="0">
                <a:solidFill>
                  <a:srgbClr val="808080"/>
                </a:solidFill>
                <a:effectLst/>
                <a:latin typeface="Lato" panose="020F0502020204030203" pitchFamily="34" charset="0"/>
              </a:rPr>
              <a:t>Zij deed een oriëntatiejaar op een R.O.C. in Arnhem en wilde de laatste drie maanden van dit oriëntatiejaar stage lopen bij een adviesbureau voor hondengedrag.</a:t>
            </a:r>
          </a:p>
          <a:p>
            <a:pPr algn="l"/>
            <a:br>
              <a:rPr lang="nl-NL" sz="3800" b="0" i="0" dirty="0">
                <a:solidFill>
                  <a:srgbClr val="808080"/>
                </a:solidFill>
                <a:effectLst/>
                <a:latin typeface="Lato" panose="020F0502020204030203" pitchFamily="34" charset="0"/>
              </a:rPr>
            </a:br>
            <a:r>
              <a:rPr lang="nl-NL" sz="3800" b="0" i="0" dirty="0">
                <a:solidFill>
                  <a:srgbClr val="808080"/>
                </a:solidFill>
                <a:effectLst/>
                <a:latin typeface="Lato" panose="020F0502020204030203" pitchFamily="34" charset="0"/>
              </a:rPr>
              <a:t>Carla had 1½ maand nodig voordat zij ertoe kwam een kennismakingsgesprek te regelen met het stagebedrijf. Tijdens haar snuffelstage van ongeveer 1½ maand deed zij een intensieve vorm van de </a:t>
            </a:r>
            <a:r>
              <a:rPr lang="nl-NL" sz="3800" b="0" i="0" dirty="0" err="1">
                <a:solidFill>
                  <a:srgbClr val="808080"/>
                </a:solidFill>
                <a:effectLst/>
                <a:latin typeface="Lato" panose="020F0502020204030203" pitchFamily="34" charset="0"/>
              </a:rPr>
              <a:t>Topdogtraining</a:t>
            </a:r>
            <a:r>
              <a:rPr lang="nl-NL" sz="3800" b="0" i="0" dirty="0">
                <a:solidFill>
                  <a:srgbClr val="808080"/>
                </a:solidFill>
                <a:effectLst/>
                <a:latin typeface="Lato" panose="020F0502020204030203" pitchFamily="34" charset="0"/>
              </a:rPr>
              <a:t>. </a:t>
            </a:r>
          </a:p>
          <a:p>
            <a:pPr algn="l"/>
            <a:r>
              <a:rPr lang="nl-NL" sz="3800" b="0" i="0" dirty="0">
                <a:solidFill>
                  <a:srgbClr val="808080"/>
                </a:solidFill>
                <a:effectLst/>
                <a:latin typeface="Lato" panose="020F0502020204030203" pitchFamily="34" charset="0"/>
              </a:rPr>
              <a:t>Na 3 weken belde Carla’s mentrix van school het stagebedrijf met de vraag: “Wat doen jullie met dit meisje? In het verleden spijbelde zij twee dagen per week of was ziek. Tijdens de dagen dat zij op school was sprak zij nauwelijks en deed niets. </a:t>
            </a:r>
            <a:br>
              <a:rPr lang="nl-NL" sz="3800" b="0" i="0" dirty="0">
                <a:solidFill>
                  <a:srgbClr val="808080"/>
                </a:solidFill>
                <a:effectLst/>
                <a:latin typeface="Lato" panose="020F0502020204030203" pitchFamily="34" charset="0"/>
              </a:rPr>
            </a:br>
            <a:r>
              <a:rPr lang="nl-NL" sz="3800" b="0" i="0" dirty="0">
                <a:solidFill>
                  <a:srgbClr val="808080"/>
                </a:solidFill>
                <a:effectLst/>
                <a:latin typeface="Lato" panose="020F0502020204030203" pitchFamily="34" charset="0"/>
              </a:rPr>
              <a:t>De afgelopen twee weken komt zij de terugkomdagen trouw naar school, doet actief mee tijdens de lessen en vertelt enthousiast over de hond die zij tijdens haar stage begeleidt”. Carla is na het oriëntatiejaar gestart met een opleiding dierverzorging in Nijmegen. Haar leerprestaties zijn goed en zij wordt niet gepest.</a:t>
            </a:r>
          </a:p>
          <a:p>
            <a:endParaRPr lang="nl-NL" dirty="0"/>
          </a:p>
        </p:txBody>
      </p:sp>
    </p:spTree>
    <p:extLst>
      <p:ext uri="{BB962C8B-B14F-4D97-AF65-F5344CB8AC3E}">
        <p14:creationId xmlns:p14="http://schemas.microsoft.com/office/powerpoint/2010/main" val="1883859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30302B-2811-A8DA-0D60-165592D23342}"/>
              </a:ext>
            </a:extLst>
          </p:cNvPr>
          <p:cNvSpPr>
            <a:spLocks noGrp="1"/>
          </p:cNvSpPr>
          <p:nvPr>
            <p:ph type="ctrTitle"/>
          </p:nvPr>
        </p:nvSpPr>
        <p:spPr>
          <a:xfrm>
            <a:off x="1524000" y="1122363"/>
            <a:ext cx="9144000" cy="1074185"/>
          </a:xfrm>
        </p:spPr>
        <p:txBody>
          <a:bodyPr>
            <a:normAutofit/>
          </a:bodyPr>
          <a:lstStyle/>
          <a:p>
            <a:r>
              <a:rPr lang="nl-NL" sz="5400" b="1" dirty="0"/>
              <a:t>Ervaringen van </a:t>
            </a:r>
            <a:r>
              <a:rPr lang="nl-NL" sz="5400" b="1" dirty="0" err="1"/>
              <a:t>clienten</a:t>
            </a:r>
            <a:endParaRPr lang="nl-NL" sz="5400" b="1" dirty="0"/>
          </a:p>
        </p:txBody>
      </p:sp>
      <p:sp>
        <p:nvSpPr>
          <p:cNvPr id="3" name="Ondertitel 2">
            <a:extLst>
              <a:ext uri="{FF2B5EF4-FFF2-40B4-BE49-F238E27FC236}">
                <a16:creationId xmlns:a16="http://schemas.microsoft.com/office/drawing/2014/main" id="{77A68F46-7484-E5D4-0F8F-6CB059E80950}"/>
              </a:ext>
            </a:extLst>
          </p:cNvPr>
          <p:cNvSpPr>
            <a:spLocks noGrp="1"/>
          </p:cNvSpPr>
          <p:nvPr>
            <p:ph type="subTitle" idx="1"/>
          </p:nvPr>
        </p:nvSpPr>
        <p:spPr>
          <a:xfrm>
            <a:off x="1524000" y="2349707"/>
            <a:ext cx="9144000" cy="4090850"/>
          </a:xfrm>
        </p:spPr>
        <p:txBody>
          <a:bodyPr/>
          <a:lstStyle/>
          <a:p>
            <a:r>
              <a:rPr lang="nl-NL" dirty="0">
                <a:hlinkClick r:id="rId2"/>
              </a:rPr>
              <a:t>Succesvolle inzet van honden in de jeugdzorg – YouTube</a:t>
            </a:r>
            <a:endParaRPr lang="nl-NL" dirty="0"/>
          </a:p>
          <a:p>
            <a:endParaRPr lang="nl-NL" dirty="0"/>
          </a:p>
          <a:p>
            <a:r>
              <a:rPr lang="nl-NL" dirty="0">
                <a:hlinkClick r:id="rId2"/>
              </a:rPr>
              <a:t>https://www.youtube.com/watch?v=5haS79Y7VJk</a:t>
            </a:r>
            <a:endParaRPr lang="nl-NL" dirty="0"/>
          </a:p>
          <a:p>
            <a:endParaRPr lang="nl-NL" dirty="0"/>
          </a:p>
        </p:txBody>
      </p:sp>
    </p:spTree>
    <p:extLst>
      <p:ext uri="{BB962C8B-B14F-4D97-AF65-F5344CB8AC3E}">
        <p14:creationId xmlns:p14="http://schemas.microsoft.com/office/powerpoint/2010/main" val="2151738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E33577-F0A8-01D4-CD2A-982CBD8E20F6}"/>
              </a:ext>
            </a:extLst>
          </p:cNvPr>
          <p:cNvSpPr>
            <a:spLocks noGrp="1"/>
          </p:cNvSpPr>
          <p:nvPr>
            <p:ph type="ctrTitle"/>
          </p:nvPr>
        </p:nvSpPr>
        <p:spPr>
          <a:xfrm>
            <a:off x="1524000" y="627063"/>
            <a:ext cx="9144000" cy="1144587"/>
          </a:xfrm>
        </p:spPr>
        <p:txBody>
          <a:bodyPr>
            <a:normAutofit fontScale="90000"/>
          </a:bodyPr>
          <a:lstStyle/>
          <a:p>
            <a:r>
              <a:rPr lang="nl-NL" sz="5400" b="1" dirty="0" err="1"/>
              <a:t>Animal</a:t>
            </a:r>
            <a:r>
              <a:rPr lang="nl-NL" sz="5400" b="1" dirty="0"/>
              <a:t> </a:t>
            </a:r>
            <a:r>
              <a:rPr lang="nl-NL" sz="5400" b="1" dirty="0" err="1"/>
              <a:t>Assisted</a:t>
            </a:r>
            <a:r>
              <a:rPr lang="nl-NL" sz="5400" b="1" dirty="0"/>
              <a:t> </a:t>
            </a:r>
            <a:r>
              <a:rPr lang="nl-NL" sz="5400" b="1" dirty="0" err="1"/>
              <a:t>Interventions</a:t>
            </a:r>
            <a:r>
              <a:rPr lang="nl-NL" sz="5400" b="1" dirty="0"/>
              <a:t> (AAI)</a:t>
            </a:r>
          </a:p>
        </p:txBody>
      </p:sp>
      <p:sp>
        <p:nvSpPr>
          <p:cNvPr id="3" name="Ondertitel 2">
            <a:extLst>
              <a:ext uri="{FF2B5EF4-FFF2-40B4-BE49-F238E27FC236}">
                <a16:creationId xmlns:a16="http://schemas.microsoft.com/office/drawing/2014/main" id="{6B39B7D8-9451-9BC6-D62B-11A3B03D5657}"/>
              </a:ext>
            </a:extLst>
          </p:cNvPr>
          <p:cNvSpPr>
            <a:spLocks noGrp="1"/>
          </p:cNvSpPr>
          <p:nvPr>
            <p:ph type="subTitle" idx="1"/>
          </p:nvPr>
        </p:nvSpPr>
        <p:spPr>
          <a:xfrm>
            <a:off x="1524000" y="1771650"/>
            <a:ext cx="9144000" cy="4676775"/>
          </a:xfrm>
        </p:spPr>
        <p:txBody>
          <a:bodyPr>
            <a:normAutofit fontScale="92500" lnSpcReduction="20000"/>
          </a:bodyPr>
          <a:lstStyle/>
          <a:p>
            <a:pPr algn="l"/>
            <a:r>
              <a:rPr lang="nl-NL" b="0" i="0" dirty="0">
                <a:solidFill>
                  <a:srgbClr val="7A7A7A"/>
                </a:solidFill>
                <a:effectLst/>
                <a:latin typeface="Roboto" panose="020B0604020202020204" pitchFamily="2" charset="0"/>
              </a:rPr>
              <a:t>Dieren hebben een ondersteunende of assisterende rol in:</a:t>
            </a:r>
          </a:p>
          <a:p>
            <a:pPr marL="342900" indent="-342900" algn="l">
              <a:buFont typeface="Arial" panose="020B0604020202020204" pitchFamily="34" charset="0"/>
              <a:buChar char="•"/>
            </a:pPr>
            <a:r>
              <a:rPr lang="nl-NL" b="0" i="0" dirty="0">
                <a:solidFill>
                  <a:srgbClr val="7A7A7A"/>
                </a:solidFill>
                <a:effectLst/>
                <a:latin typeface="Roboto" panose="020B0604020202020204" pitchFamily="2" charset="0"/>
              </a:rPr>
              <a:t>de zorg, </a:t>
            </a:r>
          </a:p>
          <a:p>
            <a:pPr marL="342900" indent="-342900" algn="l">
              <a:buFont typeface="Arial" panose="020B0604020202020204" pitchFamily="34" charset="0"/>
              <a:buChar char="•"/>
            </a:pPr>
            <a:r>
              <a:rPr lang="nl-NL" b="0" i="0" dirty="0">
                <a:solidFill>
                  <a:srgbClr val="7A7A7A"/>
                </a:solidFill>
                <a:effectLst/>
                <a:latin typeface="Roboto" panose="020B0604020202020204" pitchFamily="2" charset="0"/>
              </a:rPr>
              <a:t>het onderzoek </a:t>
            </a:r>
          </a:p>
          <a:p>
            <a:pPr marL="342900" indent="-342900" algn="l">
              <a:buFont typeface="Arial" panose="020B0604020202020204" pitchFamily="34" charset="0"/>
              <a:buChar char="•"/>
            </a:pPr>
            <a:r>
              <a:rPr lang="nl-NL" b="0" i="0" dirty="0">
                <a:solidFill>
                  <a:srgbClr val="7A7A7A"/>
                </a:solidFill>
                <a:effectLst/>
                <a:latin typeface="Roboto" panose="020B0604020202020204" pitchFamily="2" charset="0"/>
              </a:rPr>
              <a:t>het onderwijs</a:t>
            </a:r>
          </a:p>
          <a:p>
            <a:pPr algn="l"/>
            <a:r>
              <a:rPr lang="nl-NL" b="0" i="0" dirty="0">
                <a:solidFill>
                  <a:srgbClr val="7A7A7A"/>
                </a:solidFill>
                <a:effectLst/>
                <a:latin typeface="Roboto" panose="020B0604020202020204" pitchFamily="2" charset="0"/>
              </a:rPr>
              <a:t>Door middel van het op ondersteunende wijze inzetten van dieren zoals bijvoorbeeld; </a:t>
            </a:r>
          </a:p>
          <a:p>
            <a:pPr marL="342900" indent="-342900" algn="l">
              <a:buFontTx/>
              <a:buChar char="-"/>
            </a:pPr>
            <a:r>
              <a:rPr lang="nl-NL" b="0" i="0" dirty="0">
                <a:solidFill>
                  <a:srgbClr val="7A7A7A"/>
                </a:solidFill>
                <a:effectLst/>
                <a:latin typeface="Roboto" panose="020B0604020202020204" pitchFamily="2" charset="0"/>
              </a:rPr>
              <a:t>honden, </a:t>
            </a:r>
          </a:p>
          <a:p>
            <a:pPr marL="342900" indent="-342900" algn="l">
              <a:buFontTx/>
              <a:buChar char="-"/>
            </a:pPr>
            <a:r>
              <a:rPr lang="nl-NL" b="0" i="0" dirty="0">
                <a:solidFill>
                  <a:srgbClr val="7A7A7A"/>
                </a:solidFill>
                <a:effectLst/>
                <a:latin typeface="Roboto" panose="020B0604020202020204" pitchFamily="2" charset="0"/>
              </a:rPr>
              <a:t>paarden, </a:t>
            </a:r>
          </a:p>
          <a:p>
            <a:pPr marL="342900" indent="-342900" algn="l">
              <a:buFontTx/>
              <a:buChar char="-"/>
            </a:pPr>
            <a:r>
              <a:rPr lang="nl-NL" b="0" i="0" dirty="0">
                <a:solidFill>
                  <a:srgbClr val="7A7A7A"/>
                </a:solidFill>
                <a:effectLst/>
                <a:latin typeface="Roboto" panose="020B0604020202020204" pitchFamily="2" charset="0"/>
              </a:rPr>
              <a:t>ezels, </a:t>
            </a:r>
          </a:p>
          <a:p>
            <a:pPr marL="342900" indent="-342900" algn="l">
              <a:buFontTx/>
              <a:buChar char="-"/>
            </a:pPr>
            <a:r>
              <a:rPr lang="nl-NL" dirty="0">
                <a:solidFill>
                  <a:srgbClr val="7A7A7A"/>
                </a:solidFill>
                <a:latin typeface="Roboto" panose="020B0604020202020204" pitchFamily="2" charset="0"/>
              </a:rPr>
              <a:t>d</a:t>
            </a:r>
            <a:r>
              <a:rPr lang="nl-NL" b="0" i="0" dirty="0">
                <a:solidFill>
                  <a:srgbClr val="7A7A7A"/>
                </a:solidFill>
                <a:effectLst/>
                <a:latin typeface="Roboto" panose="020B0604020202020204" pitchFamily="2" charset="0"/>
              </a:rPr>
              <a:t>olfijnen</a:t>
            </a:r>
          </a:p>
          <a:p>
            <a:pPr marL="342900" indent="-342900" algn="l">
              <a:buFontTx/>
              <a:buChar char="-"/>
            </a:pPr>
            <a:r>
              <a:rPr lang="nl-NL" b="0" i="0" dirty="0">
                <a:solidFill>
                  <a:srgbClr val="7A7A7A"/>
                </a:solidFill>
                <a:effectLst/>
                <a:latin typeface="Roboto" panose="020B0604020202020204" pitchFamily="2" charset="0"/>
              </a:rPr>
              <a:t>en andere dieren </a:t>
            </a:r>
          </a:p>
          <a:p>
            <a:pPr algn="l"/>
            <a:r>
              <a:rPr lang="nl-NL" b="0" i="0" dirty="0">
                <a:solidFill>
                  <a:srgbClr val="7A7A7A"/>
                </a:solidFill>
                <a:effectLst/>
                <a:latin typeface="Roboto" panose="020B0604020202020204" pitchFamily="2" charset="0"/>
              </a:rPr>
              <a:t>vindt er optimalisering van therapeutische processen, begeleidende activiteiten en leerprocessen plaats.</a:t>
            </a:r>
            <a:endParaRPr lang="nl-NL" dirty="0"/>
          </a:p>
        </p:txBody>
      </p:sp>
    </p:spTree>
    <p:extLst>
      <p:ext uri="{BB962C8B-B14F-4D97-AF65-F5344CB8AC3E}">
        <p14:creationId xmlns:p14="http://schemas.microsoft.com/office/powerpoint/2010/main" val="2468272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BA9D4D-0375-B44B-4574-424154430306}"/>
              </a:ext>
            </a:extLst>
          </p:cNvPr>
          <p:cNvSpPr>
            <a:spLocks noGrp="1"/>
          </p:cNvSpPr>
          <p:nvPr>
            <p:ph type="title"/>
          </p:nvPr>
        </p:nvSpPr>
        <p:spPr/>
        <p:txBody>
          <a:bodyPr>
            <a:normAutofit/>
          </a:bodyPr>
          <a:lstStyle/>
          <a:p>
            <a:pPr algn="ctr"/>
            <a:r>
              <a:rPr lang="nl-NL" sz="5400" b="1"/>
              <a:t>Allerlei soorten AAI</a:t>
            </a:r>
            <a:endParaRPr lang="nl-NL" sz="5400" b="1" dirty="0"/>
          </a:p>
        </p:txBody>
      </p:sp>
      <p:pic>
        <p:nvPicPr>
          <p:cNvPr id="5" name="Tijdelijke aanduiding voor inhoud 4">
            <a:extLst>
              <a:ext uri="{FF2B5EF4-FFF2-40B4-BE49-F238E27FC236}">
                <a16:creationId xmlns:a16="http://schemas.microsoft.com/office/drawing/2014/main" id="{F3A6056F-761F-482B-B1D0-0EDD22BBE236}"/>
              </a:ext>
            </a:extLst>
          </p:cNvPr>
          <p:cNvPicPr>
            <a:picLocks noGrp="1" noChangeAspect="1"/>
          </p:cNvPicPr>
          <p:nvPr>
            <p:ph idx="1"/>
          </p:nvPr>
        </p:nvPicPr>
        <p:blipFill rotWithShape="1">
          <a:blip r:embed="rId2"/>
          <a:srcRect l="27" r="27"/>
          <a:stretch/>
        </p:blipFill>
        <p:spPr>
          <a:xfrm>
            <a:off x="1206938" y="1429305"/>
            <a:ext cx="9535042" cy="53634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84095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E49B0A-08F1-3D31-1636-D904CEA545C0}"/>
              </a:ext>
            </a:extLst>
          </p:cNvPr>
          <p:cNvSpPr>
            <a:spLocks noGrp="1"/>
          </p:cNvSpPr>
          <p:nvPr>
            <p:ph type="ctrTitle"/>
          </p:nvPr>
        </p:nvSpPr>
        <p:spPr>
          <a:xfrm>
            <a:off x="934279" y="615467"/>
            <a:ext cx="10048461" cy="1332602"/>
          </a:xfrm>
        </p:spPr>
        <p:txBody>
          <a:bodyPr>
            <a:noAutofit/>
          </a:bodyPr>
          <a:lstStyle/>
          <a:p>
            <a:r>
              <a:rPr lang="nl-NL" sz="5400" b="1" dirty="0"/>
              <a:t>Welke dieren zijn geschikt voor AAI?</a:t>
            </a:r>
          </a:p>
        </p:txBody>
      </p:sp>
      <p:sp>
        <p:nvSpPr>
          <p:cNvPr id="3" name="Ondertitel 2">
            <a:extLst>
              <a:ext uri="{FF2B5EF4-FFF2-40B4-BE49-F238E27FC236}">
                <a16:creationId xmlns:a16="http://schemas.microsoft.com/office/drawing/2014/main" id="{80F8B8A9-5F4E-D423-B8BF-28B9A2F29CB0}"/>
              </a:ext>
            </a:extLst>
          </p:cNvPr>
          <p:cNvSpPr>
            <a:spLocks noGrp="1"/>
          </p:cNvSpPr>
          <p:nvPr>
            <p:ph type="subTitle" idx="1"/>
          </p:nvPr>
        </p:nvSpPr>
        <p:spPr>
          <a:xfrm>
            <a:off x="1524000" y="2329829"/>
            <a:ext cx="9144000" cy="3514379"/>
          </a:xfrm>
        </p:spPr>
        <p:txBody>
          <a:bodyPr>
            <a:normAutofit/>
          </a:bodyPr>
          <a:lstStyle/>
          <a:p>
            <a:pPr marL="342900" indent="-342900" algn="l">
              <a:buFont typeface="Arial" panose="020B0604020202020204" pitchFamily="34" charset="0"/>
              <a:buChar char="•"/>
            </a:pPr>
            <a:r>
              <a:rPr lang="nl-NL" dirty="0">
                <a:solidFill>
                  <a:schemeClr val="bg1">
                    <a:lumMod val="50000"/>
                  </a:schemeClr>
                </a:solidFill>
              </a:rPr>
              <a:t>Honden</a:t>
            </a:r>
          </a:p>
          <a:p>
            <a:pPr marL="342900" indent="-342900" algn="l">
              <a:buFont typeface="Arial" panose="020B0604020202020204" pitchFamily="34" charset="0"/>
              <a:buChar char="•"/>
            </a:pPr>
            <a:r>
              <a:rPr lang="nl-NL" dirty="0">
                <a:solidFill>
                  <a:schemeClr val="bg1">
                    <a:lumMod val="50000"/>
                  </a:schemeClr>
                </a:solidFill>
              </a:rPr>
              <a:t>Paarden</a:t>
            </a:r>
          </a:p>
          <a:p>
            <a:pPr marL="342900" indent="-342900" algn="l">
              <a:buFont typeface="Arial" panose="020B0604020202020204" pitchFamily="34" charset="0"/>
              <a:buChar char="•"/>
            </a:pPr>
            <a:r>
              <a:rPr lang="nl-NL" dirty="0">
                <a:solidFill>
                  <a:schemeClr val="bg1">
                    <a:lumMod val="50000"/>
                  </a:schemeClr>
                </a:solidFill>
              </a:rPr>
              <a:t>Ezels</a:t>
            </a:r>
          </a:p>
          <a:p>
            <a:pPr marL="342900" indent="-342900" algn="l">
              <a:buFont typeface="Arial" panose="020B0604020202020204" pitchFamily="34" charset="0"/>
              <a:buChar char="•"/>
            </a:pPr>
            <a:r>
              <a:rPr lang="nl-NL" dirty="0">
                <a:solidFill>
                  <a:schemeClr val="bg1">
                    <a:lumMod val="50000"/>
                  </a:schemeClr>
                </a:solidFill>
              </a:rPr>
              <a:t>Dolfijnen</a:t>
            </a:r>
          </a:p>
          <a:p>
            <a:pPr marL="342900" indent="-342900" algn="l">
              <a:buFont typeface="Arial" panose="020B0604020202020204" pitchFamily="34" charset="0"/>
              <a:buChar char="•"/>
            </a:pPr>
            <a:r>
              <a:rPr lang="nl-NL" dirty="0">
                <a:solidFill>
                  <a:schemeClr val="bg1">
                    <a:lumMod val="50000"/>
                  </a:schemeClr>
                </a:solidFill>
              </a:rPr>
              <a:t>…</a:t>
            </a:r>
          </a:p>
          <a:p>
            <a:pPr marL="342900" indent="-342900" algn="l">
              <a:buFont typeface="Arial" panose="020B0604020202020204" pitchFamily="34" charset="0"/>
              <a:buChar char="•"/>
            </a:pPr>
            <a:endParaRPr lang="nl-NL" dirty="0"/>
          </a:p>
        </p:txBody>
      </p:sp>
      <p:pic>
        <p:nvPicPr>
          <p:cNvPr id="2050" name="Picture 2" descr="Paardencoach">
            <a:extLst>
              <a:ext uri="{FF2B5EF4-FFF2-40B4-BE49-F238E27FC236}">
                <a16:creationId xmlns:a16="http://schemas.microsoft.com/office/drawing/2014/main" id="{8F8F4C5A-57AC-CB0D-9F7A-0E361D873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8463" y="1948069"/>
            <a:ext cx="4095750" cy="2515961"/>
          </a:xfrm>
          <a:prstGeom prst="rect">
            <a:avLst/>
          </a:prstGeom>
          <a:noFill/>
          <a:effectLst>
            <a:softEdge rad="203200"/>
          </a:effectLst>
          <a:extLst>
            <a:ext uri="{909E8E84-426E-40DD-AFC4-6F175D3DCCD1}">
              <a14:hiddenFill xmlns:a14="http://schemas.microsoft.com/office/drawing/2010/main">
                <a:solidFill>
                  <a:srgbClr val="FFFFFF"/>
                </a:solidFill>
              </a14:hiddenFill>
            </a:ext>
          </a:extLst>
        </p:spPr>
      </p:pic>
      <p:pic>
        <p:nvPicPr>
          <p:cNvPr id="2052" name="Picture 4" descr="contact | Gedrag en gezondheid">
            <a:extLst>
              <a:ext uri="{FF2B5EF4-FFF2-40B4-BE49-F238E27FC236}">
                <a16:creationId xmlns:a16="http://schemas.microsoft.com/office/drawing/2014/main" id="{C04F9F92-5AC1-E130-6125-888F786A57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914" y="1948069"/>
            <a:ext cx="3808343" cy="253889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2054" name="Picture 6" descr="Coaching met ezels; iets voor jou? | BNMO | Samen Sterk">
            <a:extLst>
              <a:ext uri="{FF2B5EF4-FFF2-40B4-BE49-F238E27FC236}">
                <a16:creationId xmlns:a16="http://schemas.microsoft.com/office/drawing/2014/main" id="{21D3DA9C-45D3-4273-B735-908EE578DD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1730" y="4420861"/>
            <a:ext cx="2574443" cy="2437139"/>
          </a:xfrm>
          <a:prstGeom prst="rect">
            <a:avLst/>
          </a:prstGeom>
          <a:noFill/>
          <a:effectLst>
            <a:softEdge rad="469900"/>
          </a:effectLst>
          <a:extLst>
            <a:ext uri="{909E8E84-426E-40DD-AFC4-6F175D3DCCD1}">
              <a14:hiddenFill xmlns:a14="http://schemas.microsoft.com/office/drawing/2010/main">
                <a:solidFill>
                  <a:srgbClr val="FFFFFF"/>
                </a:solidFill>
              </a14:hiddenFill>
            </a:ext>
          </a:extLst>
        </p:spPr>
      </p:pic>
      <p:pic>
        <p:nvPicPr>
          <p:cNvPr id="2056" name="Picture 8" descr="Sea Life Park Hawaii | Website | Blog | Twit | Face My New J… | Flickr">
            <a:extLst>
              <a:ext uri="{FF2B5EF4-FFF2-40B4-BE49-F238E27FC236}">
                <a16:creationId xmlns:a16="http://schemas.microsoft.com/office/drawing/2014/main" id="{F5F24A82-CE22-CAC6-2E55-35803DE5F7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3570" y="4251234"/>
            <a:ext cx="1926122" cy="2776392"/>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076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131F9F-8D61-7797-6B33-1EA8460AE4B2}"/>
              </a:ext>
            </a:extLst>
          </p:cNvPr>
          <p:cNvSpPr>
            <a:spLocks noGrp="1"/>
          </p:cNvSpPr>
          <p:nvPr>
            <p:ph type="ctrTitle"/>
          </p:nvPr>
        </p:nvSpPr>
        <p:spPr>
          <a:xfrm>
            <a:off x="1524000" y="1122363"/>
            <a:ext cx="9144000" cy="1233211"/>
          </a:xfrm>
        </p:spPr>
        <p:txBody>
          <a:bodyPr>
            <a:normAutofit/>
          </a:bodyPr>
          <a:lstStyle/>
          <a:p>
            <a:r>
              <a:rPr lang="nl-NL" sz="5400" b="1" dirty="0"/>
              <a:t>Aan de slag met de honden!</a:t>
            </a:r>
          </a:p>
        </p:txBody>
      </p:sp>
      <p:sp>
        <p:nvSpPr>
          <p:cNvPr id="3" name="Ondertitel 2">
            <a:extLst>
              <a:ext uri="{FF2B5EF4-FFF2-40B4-BE49-F238E27FC236}">
                <a16:creationId xmlns:a16="http://schemas.microsoft.com/office/drawing/2014/main" id="{C84B258C-12B5-DF32-A017-4791BBA25049}"/>
              </a:ext>
            </a:extLst>
          </p:cNvPr>
          <p:cNvSpPr>
            <a:spLocks noGrp="1"/>
          </p:cNvSpPr>
          <p:nvPr>
            <p:ph type="subTitle" idx="1"/>
          </p:nvPr>
        </p:nvSpPr>
        <p:spPr>
          <a:xfrm>
            <a:off x="1524000" y="2717454"/>
            <a:ext cx="9144000" cy="2749067"/>
          </a:xfrm>
        </p:spPr>
        <p:txBody>
          <a:bodyPr>
            <a:normAutofit/>
          </a:bodyPr>
          <a:lstStyle/>
          <a:p>
            <a:pPr marL="0" indent="0" algn="l" fontAlgn="base">
              <a:buNone/>
            </a:pPr>
            <a:r>
              <a:rPr lang="nl-NL" b="0" i="0" dirty="0">
                <a:solidFill>
                  <a:schemeClr val="bg1">
                    <a:lumMod val="50000"/>
                  </a:schemeClr>
                </a:solidFill>
                <a:effectLst/>
                <a:latin typeface="Lora" pitchFamily="2" charset="0"/>
              </a:rPr>
              <a:t>Samenwerken met een hond vraagt;</a:t>
            </a:r>
          </a:p>
          <a:p>
            <a:pPr marL="342900" indent="-342900" algn="l" fontAlgn="base">
              <a:buFont typeface="Arial" panose="020B0604020202020204" pitchFamily="34" charset="0"/>
              <a:buChar char="•"/>
            </a:pPr>
            <a:r>
              <a:rPr lang="nl-NL" b="0" i="0" dirty="0">
                <a:solidFill>
                  <a:schemeClr val="bg1">
                    <a:lumMod val="50000"/>
                  </a:schemeClr>
                </a:solidFill>
                <a:effectLst/>
                <a:latin typeface="Lora" pitchFamily="2" charset="0"/>
              </a:rPr>
              <a:t>rust, </a:t>
            </a:r>
          </a:p>
          <a:p>
            <a:pPr marL="342900" indent="-342900" algn="l" fontAlgn="base">
              <a:buFont typeface="Arial" panose="020B0604020202020204" pitchFamily="34" charset="0"/>
              <a:buChar char="•"/>
            </a:pPr>
            <a:r>
              <a:rPr lang="nl-NL" b="0" i="0" dirty="0">
                <a:solidFill>
                  <a:schemeClr val="bg1">
                    <a:lumMod val="50000"/>
                  </a:schemeClr>
                </a:solidFill>
                <a:effectLst/>
                <a:latin typeface="Lora" pitchFamily="2" charset="0"/>
              </a:rPr>
              <a:t>vertrouwen, </a:t>
            </a:r>
          </a:p>
          <a:p>
            <a:pPr marL="342900" indent="-342900" algn="l" fontAlgn="base">
              <a:buFont typeface="Arial" panose="020B0604020202020204" pitchFamily="34" charset="0"/>
              <a:buChar char="•"/>
            </a:pPr>
            <a:r>
              <a:rPr lang="nl-NL" b="0" i="0" dirty="0">
                <a:solidFill>
                  <a:schemeClr val="bg1">
                    <a:lumMod val="50000"/>
                  </a:schemeClr>
                </a:solidFill>
                <a:effectLst/>
                <a:latin typeface="Lora" pitchFamily="2" charset="0"/>
              </a:rPr>
              <a:t>vriendelijkheid en </a:t>
            </a:r>
          </a:p>
          <a:p>
            <a:pPr marL="342900" indent="-342900" algn="l" fontAlgn="base">
              <a:buFont typeface="Arial" panose="020B0604020202020204" pitchFamily="34" charset="0"/>
              <a:buChar char="•"/>
            </a:pPr>
            <a:r>
              <a:rPr lang="nl-NL" b="0" i="0" dirty="0">
                <a:solidFill>
                  <a:schemeClr val="bg1">
                    <a:lumMod val="50000"/>
                  </a:schemeClr>
                </a:solidFill>
                <a:effectLst/>
                <a:latin typeface="Lora" pitchFamily="2" charset="0"/>
              </a:rPr>
              <a:t>Duidelijkheid</a:t>
            </a:r>
          </a:p>
          <a:p>
            <a:endParaRPr lang="nl-NL" dirty="0"/>
          </a:p>
        </p:txBody>
      </p:sp>
      <p:pic>
        <p:nvPicPr>
          <p:cNvPr id="3076" name="Picture 4">
            <a:extLst>
              <a:ext uri="{FF2B5EF4-FFF2-40B4-BE49-F238E27FC236}">
                <a16:creationId xmlns:a16="http://schemas.microsoft.com/office/drawing/2014/main" id="{AEB3E04D-F092-4E43-028C-123A9CFEA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5417" y="2717454"/>
            <a:ext cx="4925029" cy="3285918"/>
          </a:xfrm>
          <a:prstGeom prst="rect">
            <a:avLst/>
          </a:prstGeom>
          <a:noFill/>
          <a:effectLst>
            <a:softEdge rad="203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17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4EA77-F138-E964-61B4-6F7BB1589D69}"/>
              </a:ext>
            </a:extLst>
          </p:cNvPr>
          <p:cNvSpPr>
            <a:spLocks noGrp="1"/>
          </p:cNvSpPr>
          <p:nvPr>
            <p:ph type="ctrTitle"/>
          </p:nvPr>
        </p:nvSpPr>
        <p:spPr>
          <a:xfrm>
            <a:off x="1524000" y="1122364"/>
            <a:ext cx="9144000" cy="1203394"/>
          </a:xfrm>
        </p:spPr>
        <p:txBody>
          <a:bodyPr>
            <a:normAutofit/>
          </a:bodyPr>
          <a:lstStyle/>
          <a:p>
            <a:r>
              <a:rPr lang="nl-NL" sz="5400" b="1" dirty="0"/>
              <a:t>Meer informatie?</a:t>
            </a:r>
          </a:p>
        </p:txBody>
      </p:sp>
      <p:sp>
        <p:nvSpPr>
          <p:cNvPr id="3" name="Ondertitel 2">
            <a:extLst>
              <a:ext uri="{FF2B5EF4-FFF2-40B4-BE49-F238E27FC236}">
                <a16:creationId xmlns:a16="http://schemas.microsoft.com/office/drawing/2014/main" id="{9E39060E-5B50-73E2-8F4C-16A3EDD8B740}"/>
              </a:ext>
            </a:extLst>
          </p:cNvPr>
          <p:cNvSpPr>
            <a:spLocks noGrp="1"/>
          </p:cNvSpPr>
          <p:nvPr>
            <p:ph type="subTitle" idx="1"/>
          </p:nvPr>
        </p:nvSpPr>
        <p:spPr>
          <a:xfrm>
            <a:off x="1524000" y="2876480"/>
            <a:ext cx="9144000" cy="3981519"/>
          </a:xfrm>
        </p:spPr>
        <p:txBody>
          <a:bodyPr>
            <a:normAutofit/>
          </a:bodyPr>
          <a:lstStyle/>
          <a:p>
            <a:r>
              <a:rPr lang="nl-NL" dirty="0"/>
              <a:t>TOPDOG: </a:t>
            </a:r>
            <a:endParaRPr lang="nl-NL" dirty="0">
              <a:hlinkClick r:id="rId2"/>
            </a:endParaRPr>
          </a:p>
          <a:p>
            <a:r>
              <a:rPr lang="nl-NL" dirty="0">
                <a:hlinkClick r:id="rId3"/>
              </a:rPr>
              <a:t>www.topdogtrainingen-nederland.nl</a:t>
            </a:r>
            <a:endParaRPr lang="nl-NL" dirty="0"/>
          </a:p>
          <a:p>
            <a:r>
              <a:rPr lang="nl-NL" dirty="0">
                <a:hlinkClick r:id="rId2"/>
              </a:rPr>
              <a:t>www.nieuwvossenberg.nl</a:t>
            </a:r>
            <a:endParaRPr lang="nl-NL" dirty="0"/>
          </a:p>
          <a:p>
            <a:endParaRPr lang="nl-NL" dirty="0"/>
          </a:p>
          <a:p>
            <a:r>
              <a:rPr lang="nl-NL" dirty="0" err="1"/>
              <a:t>Animal</a:t>
            </a:r>
            <a:r>
              <a:rPr lang="nl-NL" dirty="0"/>
              <a:t> </a:t>
            </a:r>
            <a:r>
              <a:rPr lang="nl-NL" dirty="0" err="1"/>
              <a:t>Assisted</a:t>
            </a:r>
            <a:r>
              <a:rPr lang="nl-NL" dirty="0"/>
              <a:t> </a:t>
            </a:r>
            <a:r>
              <a:rPr lang="nl-NL" dirty="0" err="1"/>
              <a:t>Interventions</a:t>
            </a:r>
            <a:endParaRPr lang="nl-NL" dirty="0"/>
          </a:p>
          <a:p>
            <a:r>
              <a:rPr lang="nl-NL" dirty="0">
                <a:hlinkClick r:id="rId4"/>
              </a:rPr>
              <a:t>www.aairegister.nl</a:t>
            </a:r>
            <a:endParaRPr lang="nl-NL" dirty="0"/>
          </a:p>
          <a:p>
            <a:r>
              <a:rPr lang="nl-NL" dirty="0">
                <a:hlinkClick r:id="rId5"/>
              </a:rPr>
              <a:t>www.aaizoo.nl</a:t>
            </a:r>
            <a:r>
              <a:rPr lang="nl-NL" dirty="0"/>
              <a:t> </a:t>
            </a:r>
          </a:p>
          <a:p>
            <a:endParaRPr lang="nl-NL" dirty="0"/>
          </a:p>
        </p:txBody>
      </p:sp>
    </p:spTree>
    <p:extLst>
      <p:ext uri="{BB962C8B-B14F-4D97-AF65-F5344CB8AC3E}">
        <p14:creationId xmlns:p14="http://schemas.microsoft.com/office/powerpoint/2010/main" val="1680400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TemplafyFormConfiguration><![CDATA[{"formFields":[],"formDataEntries":[]}]]></TemplafyFormConfiguration>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a8ce75-51e9-4023-a3d0-c7fb63e6c0aa">
      <Terms xmlns="http://schemas.microsoft.com/office/infopath/2007/PartnerControls"/>
    </lcf76f155ced4ddcb4097134ff3c332f>
    <TaxCatchAll xmlns="37bdcde5-af07-466d-90a2-11e62294df48" xsi:nil="true"/>
  </documentManagement>
</p:properties>
</file>

<file path=customXml/item3.xml><?xml version="1.0" encoding="utf-8"?>
<TemplafyTemplateConfiguration><![CDATA[{"elementsMetadata":[],"transformationConfigurations":[],"templateName":"blankpresentation","templateDescription":"","enableDocumentContentUpdater":false,"version":"2.0"}]]></TemplafyTemplateConfiguration>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TemplafySlideFormConfiguration><![CDATA[{"formFields":[],"formDataEntries":[]}]]></TemplafySlideFormConfiguration>
</file>

<file path=customXml/item6.xml><?xml version="1.0" encoding="utf-8"?>
<TemplafySlideTemplateConfiguration><![CDATA[{"slideVersion":1,"isValidatorEnabled":false,"isLocked":false,"elementsMetadata":[],"slideId":"637837252108507479","enableDocumentContentUpdater":false,"version":"2.0"}]]></TemplafySlideTemplateConfiguration>
</file>

<file path=customXml/item7.xml><?xml version="1.0" encoding="utf-8"?>
<ct:contentTypeSchema xmlns:ct="http://schemas.microsoft.com/office/2006/metadata/contentType" xmlns:ma="http://schemas.microsoft.com/office/2006/metadata/properties/metaAttributes" ct:_="" ma:_="" ma:contentTypeName="Document" ma:contentTypeID="0x010100DC3AA4C4A657424B9252B157520AFD13" ma:contentTypeVersion="13" ma:contentTypeDescription="Een nieuw document maken." ma:contentTypeScope="" ma:versionID="9c7e1f378fe8635153132449d5d72e9b">
  <xsd:schema xmlns:xsd="http://www.w3.org/2001/XMLSchema" xmlns:xs="http://www.w3.org/2001/XMLSchema" xmlns:p="http://schemas.microsoft.com/office/2006/metadata/properties" xmlns:ns2="37bdcde5-af07-466d-90a2-11e62294df48" xmlns:ns3="98a8ce75-51e9-4023-a3d0-c7fb63e6c0aa" targetNamespace="http://schemas.microsoft.com/office/2006/metadata/properties" ma:root="true" ma:fieldsID="dbb2af74b5a850b32dd066dce8b023f3" ns2:_="" ns3:_="">
    <xsd:import namespace="37bdcde5-af07-466d-90a2-11e62294df48"/>
    <xsd:import namespace="98a8ce75-51e9-4023-a3d0-c7fb63e6c0a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lcf76f155ced4ddcb4097134ff3c332f" minOccurs="0"/>
                <xsd:element ref="ns2:TaxCatchAll"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bdcde5-af07-466d-90a2-11e62294df48" elementFormDefault="qualified">
    <xsd:import namespace="http://schemas.microsoft.com/office/2006/documentManagement/types"/>
    <xsd:import namespace="http://schemas.microsoft.com/office/infopath/2007/PartnerControls"/>
    <xsd:element name="SharedWithUsers" ma:index="8" nillable="true" ma:displayName="Gedeeld met"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fd7fe2b3-5588-43d1-977c-692024ef8319}" ma:internalName="TaxCatchAll" ma:showField="CatchAllData" ma:web="37bdcde5-af07-466d-90a2-11e62294df4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a8ce75-51e9-4023-a3d0-c7fb63e6c0a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2a3ad8f0-94fb-4491-b729-870c869a7a5b"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BECD83-36EE-4A35-A3B4-3AB230DA2D0B}">
  <ds:schemaRefs/>
</ds:datastoreItem>
</file>

<file path=customXml/itemProps2.xml><?xml version="1.0" encoding="utf-8"?>
<ds:datastoreItem xmlns:ds="http://schemas.openxmlformats.org/officeDocument/2006/customXml" ds:itemID="{F0AB048B-608B-4CC9-A4CC-A8C1938B768C}">
  <ds:schemaRefs>
    <ds:schemaRef ds:uri="http://schemas.microsoft.com/office/2006/metadata/properties"/>
    <ds:schemaRef ds:uri="http://schemas.microsoft.com/office/infopath/2007/PartnerControls"/>
    <ds:schemaRef ds:uri="98a8ce75-51e9-4023-a3d0-c7fb63e6c0aa"/>
    <ds:schemaRef ds:uri="37bdcde5-af07-466d-90a2-11e62294df48"/>
  </ds:schemaRefs>
</ds:datastoreItem>
</file>

<file path=customXml/itemProps3.xml><?xml version="1.0" encoding="utf-8"?>
<ds:datastoreItem xmlns:ds="http://schemas.openxmlformats.org/officeDocument/2006/customXml" ds:itemID="{94437E60-C754-420F-B826-928C3C7FA379}">
  <ds:schemaRefs/>
</ds:datastoreItem>
</file>

<file path=customXml/itemProps4.xml><?xml version="1.0" encoding="utf-8"?>
<ds:datastoreItem xmlns:ds="http://schemas.openxmlformats.org/officeDocument/2006/customXml" ds:itemID="{3833E863-7E75-479D-866B-8AD289824EAF}">
  <ds:schemaRefs>
    <ds:schemaRef ds:uri="http://schemas.microsoft.com/sharepoint/v3/contenttype/forms"/>
  </ds:schemaRefs>
</ds:datastoreItem>
</file>

<file path=customXml/itemProps5.xml><?xml version="1.0" encoding="utf-8"?>
<ds:datastoreItem xmlns:ds="http://schemas.openxmlformats.org/officeDocument/2006/customXml" ds:itemID="{B4E5655F-678B-4A34-A298-6D13C2A89F3F}">
  <ds:schemaRefs/>
</ds:datastoreItem>
</file>

<file path=customXml/itemProps6.xml><?xml version="1.0" encoding="utf-8"?>
<ds:datastoreItem xmlns:ds="http://schemas.openxmlformats.org/officeDocument/2006/customXml" ds:itemID="{3B476841-15A1-460D-BE94-AA401CDF22D1}">
  <ds:schemaRefs/>
</ds:datastoreItem>
</file>

<file path=customXml/itemProps7.xml><?xml version="1.0" encoding="utf-8"?>
<ds:datastoreItem xmlns:ds="http://schemas.openxmlformats.org/officeDocument/2006/customXml" ds:itemID="{D3A99765-05DD-49F4-A3D2-94B5A4DC37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bdcde5-af07-466d-90a2-11e62294df48"/>
    <ds:schemaRef ds:uri="98a8ce75-51e9-4023-a3d0-c7fb63e6c0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226</TotalTime>
  <Words>1209</Words>
  <Application>Microsoft Office PowerPoint</Application>
  <PresentationFormat>Breedbeeld</PresentationFormat>
  <Paragraphs>151</Paragraphs>
  <Slides>19</Slides>
  <Notes>0</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19</vt:i4>
      </vt:variant>
    </vt:vector>
  </HeadingPairs>
  <TitlesOfParts>
    <vt:vector size="28" baseType="lpstr">
      <vt:lpstr>Arial</vt:lpstr>
      <vt:lpstr>Calibri</vt:lpstr>
      <vt:lpstr>Calibri Light</vt:lpstr>
      <vt:lpstr>Lato</vt:lpstr>
      <vt:lpstr>Lora</vt:lpstr>
      <vt:lpstr>Raleway</vt:lpstr>
      <vt:lpstr>Roboto</vt:lpstr>
      <vt:lpstr>Titillium Web</vt:lpstr>
      <vt:lpstr>Office Theme</vt:lpstr>
      <vt:lpstr>TOPDOG Sociale vaardigheidstraining </vt:lpstr>
      <vt:lpstr>Wat is TOPDOG?</vt:lpstr>
      <vt:lpstr>Voor wie is TOPDOG?</vt:lpstr>
      <vt:lpstr>Wat vraagt TOPDOG van de deelnemer?</vt:lpstr>
      <vt:lpstr>Door wie wordt TOPDOG gegeven?</vt:lpstr>
      <vt:lpstr>Psychosociaal hulphond</vt:lpstr>
      <vt:lpstr>Wat doen de honden?</vt:lpstr>
      <vt:lpstr>De training</vt:lpstr>
      <vt:lpstr>Ontwikkelpunten die aan bod komen: </vt:lpstr>
      <vt:lpstr>Waarom is training met een hond zo effectief?</vt:lpstr>
      <vt:lpstr>Wanneer kan ik met mijn hond Topdogtrainer worden?</vt:lpstr>
      <vt:lpstr>Ontstaan van TOPDOG</vt:lpstr>
      <vt:lpstr>Behaalde resultaten</vt:lpstr>
      <vt:lpstr>Ervaringen van clienten</vt:lpstr>
      <vt:lpstr>Animal Assisted Interventions (AAI)</vt:lpstr>
      <vt:lpstr>Allerlei soorten AAI</vt:lpstr>
      <vt:lpstr>Welke dieren zijn geschikt voor AAI?</vt:lpstr>
      <vt:lpstr>Aan de slag met de honden!</vt:lpstr>
      <vt:lpstr>Meer informatie?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TOPDOG Sociale vaardigheidstraining</dc:title>
  <dc:creator>Rick Eenink</dc:creator>
  <cp:lastModifiedBy>John Verhoek</cp:lastModifiedBy>
  <cp:revision>6</cp:revision>
  <dcterms:created xsi:type="dcterms:W3CDTF">2023-03-23T11:01:04Z</dcterms:created>
  <dcterms:modified xsi:type="dcterms:W3CDTF">2023-04-08T07:36:25Z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2022-03-24T13:26:50</vt:lpwstr>
  </property>
  <property fmtid="{D5CDD505-2E9C-101B-9397-08002B2CF9AE}" pid="3" name="TemplafyTenantId">
    <vt:lpwstr>achterhoekvo</vt:lpwstr>
  </property>
  <property fmtid="{D5CDD505-2E9C-101B-9397-08002B2CF9AE}" pid="4" name="TemplafyTemplateId">
    <vt:lpwstr>637837252104423567</vt:lpwstr>
  </property>
  <property fmtid="{D5CDD505-2E9C-101B-9397-08002B2CF9AE}" pid="5" name="TemplafyUserProfileId">
    <vt:lpwstr>638035938041845501</vt:lpwstr>
  </property>
  <property fmtid="{D5CDD505-2E9C-101B-9397-08002B2CF9AE}" pid="6" name="TemplafyFromBlank">
    <vt:bool>true</vt:bool>
  </property>
  <property fmtid="{D5CDD505-2E9C-101B-9397-08002B2CF9AE}" pid="7" name="ContentTypeId">
    <vt:lpwstr>0x010100DC3AA4C4A657424B9252B157520AFD13</vt:lpwstr>
  </property>
</Properties>
</file>